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3" r:id="rId3"/>
    <p:sldId id="258" r:id="rId4"/>
    <p:sldId id="270" r:id="rId5"/>
    <p:sldId id="272" r:id="rId6"/>
    <p:sldId id="289" r:id="rId7"/>
    <p:sldId id="271" r:id="rId8"/>
    <p:sldId id="274" r:id="rId9"/>
    <p:sldId id="275" r:id="rId10"/>
    <p:sldId id="276" r:id="rId11"/>
    <p:sldId id="287" r:id="rId12"/>
    <p:sldId id="277" r:id="rId13"/>
    <p:sldId id="278" r:id="rId14"/>
    <p:sldId id="279" r:id="rId15"/>
    <p:sldId id="280" r:id="rId16"/>
    <p:sldId id="281" r:id="rId17"/>
    <p:sldId id="282" r:id="rId18"/>
    <p:sldId id="283" r:id="rId19"/>
    <p:sldId id="284" r:id="rId20"/>
    <p:sldId id="285" r:id="rId21"/>
  </p:sldIdLst>
  <p:sldSz cx="12192000" cy="6858000"/>
  <p:notesSz cx="6858000" cy="91440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2" autoAdjust="0"/>
    <p:restoredTop sz="83933" autoAdjust="0"/>
  </p:normalViewPr>
  <p:slideViewPr>
    <p:cSldViewPr snapToGrid="0">
      <p:cViewPr varScale="1">
        <p:scale>
          <a:sx n="104" d="100"/>
          <a:sy n="104" d="100"/>
        </p:scale>
        <p:origin x="930"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9C6FA-34DC-443F-92DE-E0A255429F8F}" type="datetimeFigureOut">
              <a:rPr lang="de-CH" smtClean="0"/>
              <a:t>05.09.2024</a:t>
            </a:fld>
            <a:endParaRPr lang="de-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4C816-2B26-47DD-9E93-DEA5CA3BC7A6}" type="slidenum">
              <a:rPr lang="de-CH" smtClean="0"/>
              <a:t>‹#›</a:t>
            </a:fld>
            <a:endParaRPr lang="de-CH"/>
          </a:p>
        </p:txBody>
      </p:sp>
    </p:spTree>
    <p:extLst>
      <p:ext uri="{BB962C8B-B14F-4D97-AF65-F5344CB8AC3E}">
        <p14:creationId xmlns:p14="http://schemas.microsoft.com/office/powerpoint/2010/main" val="308685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err="1">
                <a:highlight>
                  <a:srgbClr val="FFFF00"/>
                </a:highlight>
              </a:rPr>
              <a:t>Cs</a:t>
            </a:r>
            <a:r>
              <a:rPr lang="de-CH" dirty="0">
                <a:highlight>
                  <a:srgbClr val="FFFF00"/>
                </a:highlight>
              </a:rPr>
              <a:t> </a:t>
            </a:r>
            <a:r>
              <a:rPr lang="de-CH" dirty="0" err="1">
                <a:highlight>
                  <a:srgbClr val="FFFF00"/>
                </a:highlight>
              </a:rPr>
              <a:t>schwingungen</a:t>
            </a:r>
            <a:r>
              <a:rPr lang="de-CH" dirty="0">
                <a:highlight>
                  <a:srgbClr val="FFFF00"/>
                </a:highlight>
              </a:rPr>
              <a:t> </a:t>
            </a:r>
            <a:r>
              <a:rPr lang="de-CH" dirty="0" err="1">
                <a:highlight>
                  <a:srgbClr val="FFFF00"/>
                </a:highlight>
              </a:rPr>
              <a:t>mesurable</a:t>
            </a:r>
            <a:endParaRPr lang="en-CH"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err="1">
                <a:highlight>
                  <a:srgbClr val="FFFF00"/>
                </a:highlight>
              </a:rPr>
              <a:t>Lightspeed</a:t>
            </a:r>
            <a:r>
              <a:rPr lang="de-CH" dirty="0">
                <a:highlight>
                  <a:srgbClr val="FFFF00"/>
                </a:highlight>
              </a:rPr>
              <a:t> in </a:t>
            </a:r>
            <a:r>
              <a:rPr lang="de-CH" dirty="0" err="1">
                <a:highlight>
                  <a:srgbClr val="FFFF00"/>
                </a:highlight>
              </a:rPr>
              <a:t>vaccum</a:t>
            </a:r>
            <a:r>
              <a:rPr lang="de-CH" dirty="0">
                <a:highlight>
                  <a:srgbClr val="FFFF00"/>
                </a:highlight>
              </a:rPr>
              <a:t>: </a:t>
            </a:r>
            <a:r>
              <a:rPr lang="de-CH" dirty="0" err="1">
                <a:highlight>
                  <a:srgbClr val="FFFF00"/>
                </a:highlight>
              </a:rPr>
              <a:t>single</a:t>
            </a:r>
            <a:r>
              <a:rPr lang="de-CH" dirty="0">
                <a:highlight>
                  <a:srgbClr val="FFFF00"/>
                </a:highlight>
              </a:rPr>
              <a:t> </a:t>
            </a:r>
            <a:r>
              <a:rPr lang="de-CH" dirty="0" err="1">
                <a:highlight>
                  <a:srgbClr val="FFFF00"/>
                </a:highlight>
              </a:rPr>
              <a:t>constant</a:t>
            </a:r>
            <a:endParaRPr lang="en-CH"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H" dirty="0">
              <a:highlight>
                <a:srgbClr val="FFFF00"/>
              </a:highlight>
            </a:endParaRPr>
          </a:p>
          <a:p>
            <a:pPr algn="l"/>
            <a:r>
              <a:rPr lang="fr-FR" b="0" i="0" dirty="0">
                <a:solidFill>
                  <a:srgbClr val="111111"/>
                </a:solidFill>
                <a:effectLst/>
                <a:latin typeface="Glegoo Regular"/>
              </a:rPr>
              <a:t>La candela, unité du SI d’intensité lumineuse dans une direction donnée, est définie en prenant la valeur numérique fixée de l’efficacité lumineuse d’un rayonnement monochromatique de fréquence 540 × 10</a:t>
            </a:r>
            <a:r>
              <a:rPr lang="fr-FR" b="0" i="0" baseline="30000" dirty="0">
                <a:solidFill>
                  <a:srgbClr val="111111"/>
                </a:solidFill>
                <a:effectLst/>
                <a:latin typeface="Glegoo Regular"/>
              </a:rPr>
              <a:t>12</a:t>
            </a:r>
            <a:r>
              <a:rPr lang="fr-FR" b="0" i="0" dirty="0">
                <a:solidFill>
                  <a:srgbClr val="111111"/>
                </a:solidFill>
                <a:effectLst/>
                <a:latin typeface="Glegoo Regular"/>
              </a:rPr>
              <a:t> Hz, </a:t>
            </a:r>
            <a:r>
              <a:rPr lang="fr-FR" b="0" i="1" dirty="0" err="1">
                <a:solidFill>
                  <a:srgbClr val="111111"/>
                </a:solidFill>
                <a:effectLst/>
                <a:latin typeface="Glegoo Regular"/>
              </a:rPr>
              <a:t>K</a:t>
            </a:r>
            <a:r>
              <a:rPr lang="fr-FR" b="0" i="0" baseline="-25000" dirty="0" err="1">
                <a:solidFill>
                  <a:srgbClr val="111111"/>
                </a:solidFill>
                <a:effectLst/>
                <a:latin typeface="Glegoo Regular"/>
              </a:rPr>
              <a:t>cd</a:t>
            </a:r>
            <a:r>
              <a:rPr lang="fr-FR" b="0" i="0" dirty="0">
                <a:solidFill>
                  <a:srgbClr val="111111"/>
                </a:solidFill>
                <a:effectLst/>
                <a:latin typeface="Glegoo Regular"/>
              </a:rPr>
              <a:t>, égale à 683 lorsqu’elle est exprimée en </a:t>
            </a:r>
            <a:r>
              <a:rPr lang="fr-FR" b="0" i="0" dirty="0" err="1">
                <a:solidFill>
                  <a:srgbClr val="111111"/>
                </a:solidFill>
                <a:effectLst/>
                <a:latin typeface="Glegoo Regular"/>
              </a:rPr>
              <a:t>lm·W</a:t>
            </a:r>
            <a:r>
              <a:rPr lang="fr-FR" b="0" i="0" baseline="30000" dirty="0">
                <a:solidFill>
                  <a:srgbClr val="111111"/>
                </a:solidFill>
                <a:effectLst/>
                <a:latin typeface="Glegoo Regular"/>
              </a:rPr>
              <a:t>–1</a:t>
            </a:r>
            <a:r>
              <a:rPr lang="fr-FR" b="0" i="0" dirty="0">
                <a:solidFill>
                  <a:srgbClr val="111111"/>
                </a:solidFill>
                <a:effectLst/>
                <a:latin typeface="Glegoo Regular"/>
              </a:rPr>
              <a:t>, unité égale à cd·sr·W</a:t>
            </a:r>
            <a:r>
              <a:rPr lang="fr-FR" b="0" i="0" baseline="30000" dirty="0">
                <a:solidFill>
                  <a:srgbClr val="111111"/>
                </a:solidFill>
                <a:effectLst/>
                <a:latin typeface="Glegoo Regular"/>
              </a:rPr>
              <a:t>-1</a:t>
            </a:r>
            <a:r>
              <a:rPr lang="fr-FR" b="0" i="0" dirty="0">
                <a:solidFill>
                  <a:srgbClr val="111111"/>
                </a:solidFill>
                <a:effectLst/>
                <a:latin typeface="Glegoo Regular"/>
              </a:rPr>
              <a:t>, ou kg</a:t>
            </a:r>
            <a:r>
              <a:rPr lang="fr-FR" b="0" i="0" baseline="30000" dirty="0">
                <a:solidFill>
                  <a:srgbClr val="111111"/>
                </a:solidFill>
                <a:effectLst/>
                <a:latin typeface="Glegoo Regular"/>
              </a:rPr>
              <a:t>-1</a:t>
            </a:r>
            <a:r>
              <a:rPr lang="fr-FR" b="0" i="0" dirty="0">
                <a:solidFill>
                  <a:srgbClr val="111111"/>
                </a:solidFill>
                <a:effectLst/>
                <a:latin typeface="Glegoo Regular"/>
              </a:rPr>
              <a:t>·m</a:t>
            </a:r>
            <a:r>
              <a:rPr lang="fr-FR" b="0" i="0" baseline="30000" dirty="0">
                <a:solidFill>
                  <a:srgbClr val="111111"/>
                </a:solidFill>
                <a:effectLst/>
                <a:latin typeface="Glegoo Regular"/>
              </a:rPr>
              <a:t>-2</a:t>
            </a:r>
            <a:r>
              <a:rPr lang="fr-FR" b="0" i="0" dirty="0">
                <a:solidFill>
                  <a:srgbClr val="111111"/>
                </a:solidFill>
                <a:effectLst/>
                <a:latin typeface="Glegoo Regular"/>
              </a:rPr>
              <a:t>·s</a:t>
            </a:r>
            <a:r>
              <a:rPr lang="fr-FR" b="0" i="0" baseline="30000" dirty="0">
                <a:solidFill>
                  <a:srgbClr val="111111"/>
                </a:solidFill>
                <a:effectLst/>
                <a:latin typeface="Glegoo Regular"/>
              </a:rPr>
              <a:t>3</a:t>
            </a:r>
            <a:r>
              <a:rPr lang="fr-FR" b="0" i="0" dirty="0">
                <a:solidFill>
                  <a:srgbClr val="111111"/>
                </a:solidFill>
                <a:effectLst/>
                <a:latin typeface="Glegoo Regular"/>
              </a:rPr>
              <a:t>·cd·sr, le kilogramme, le mètre et la seconde définis en fonction de </a:t>
            </a:r>
            <a:r>
              <a:rPr lang="fr-FR" b="0" i="1" dirty="0">
                <a:solidFill>
                  <a:srgbClr val="111111"/>
                </a:solidFill>
                <a:effectLst/>
                <a:latin typeface="Glegoo Regular"/>
              </a:rPr>
              <a:t>h</a:t>
            </a:r>
            <a:r>
              <a:rPr lang="fr-FR" b="0" i="0" dirty="0">
                <a:solidFill>
                  <a:srgbClr val="111111"/>
                </a:solidFill>
                <a:effectLst/>
                <a:latin typeface="Glegoo Regular"/>
              </a:rPr>
              <a:t>, </a:t>
            </a:r>
            <a:r>
              <a:rPr lang="fr-FR" b="0" i="1" dirty="0">
                <a:solidFill>
                  <a:srgbClr val="111111"/>
                </a:solidFill>
                <a:effectLst/>
                <a:latin typeface="Glegoo Regular"/>
              </a:rPr>
              <a:t>c </a:t>
            </a:r>
            <a:r>
              <a:rPr lang="fr-FR" b="0" i="0" dirty="0">
                <a:solidFill>
                  <a:srgbClr val="111111"/>
                </a:solidFill>
                <a:effectLst/>
                <a:latin typeface="Glegoo Regular"/>
              </a:rPr>
              <a:t>et </a:t>
            </a:r>
            <a:r>
              <a:rPr lang="fr-FR" b="0" i="0" dirty="0" err="1">
                <a:solidFill>
                  <a:srgbClr val="111111"/>
                </a:solidFill>
                <a:effectLst/>
                <a:latin typeface="Glegoo Regular"/>
              </a:rPr>
              <a:t>Δν</a:t>
            </a:r>
            <a:r>
              <a:rPr lang="fr-FR" b="0" i="0" baseline="-25000" dirty="0" err="1">
                <a:solidFill>
                  <a:srgbClr val="111111"/>
                </a:solidFill>
                <a:effectLst/>
                <a:latin typeface="Glegoo Regular"/>
              </a:rPr>
              <a:t>Cs</a:t>
            </a:r>
            <a:r>
              <a:rPr lang="fr-FR" b="0" i="0" dirty="0">
                <a:solidFill>
                  <a:srgbClr val="111111"/>
                </a:solidFill>
                <a:effectLst/>
                <a:latin typeface="Glegoo Regular"/>
              </a:rPr>
              <a:t>.</a:t>
            </a:r>
          </a:p>
          <a:p>
            <a:br>
              <a:rPr lang="fr-FR" dirty="0"/>
            </a:br>
            <a:endParaRPr lang="fr-FR" dirty="0"/>
          </a:p>
        </p:txBody>
      </p:sp>
      <p:sp>
        <p:nvSpPr>
          <p:cNvPr id="4" name="Slide Number Placeholder 3"/>
          <p:cNvSpPr>
            <a:spLocks noGrp="1"/>
          </p:cNvSpPr>
          <p:nvPr>
            <p:ph type="sldNum" sz="quarter" idx="5"/>
          </p:nvPr>
        </p:nvSpPr>
        <p:spPr/>
        <p:txBody>
          <a:bodyPr/>
          <a:lstStyle/>
          <a:p>
            <a:fld id="{81F4C816-2B26-47DD-9E93-DEA5CA3BC7A6}" type="slidenum">
              <a:rPr lang="de-CH" smtClean="0"/>
              <a:t>3</a:t>
            </a:fld>
            <a:endParaRPr lang="de-CH"/>
          </a:p>
        </p:txBody>
      </p:sp>
    </p:spTree>
    <p:extLst>
      <p:ext uri="{BB962C8B-B14F-4D97-AF65-F5344CB8AC3E}">
        <p14:creationId xmlns:p14="http://schemas.microsoft.com/office/powerpoint/2010/main" val="2956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Error: </a:t>
            </a:r>
            <a:r>
              <a:rPr lang="de-CH" dirty="0" err="1"/>
              <a:t>Defaut</a:t>
            </a:r>
            <a:r>
              <a:rPr lang="de-CH" dirty="0"/>
              <a:t> de </a:t>
            </a:r>
            <a:r>
              <a:rPr lang="de-CH" dirty="0" err="1"/>
              <a:t>masse</a:t>
            </a:r>
            <a:r>
              <a:rPr lang="de-CH" dirty="0"/>
              <a:t> , strong </a:t>
            </a:r>
            <a:r>
              <a:rPr lang="de-CH" dirty="0" err="1"/>
              <a:t>force</a:t>
            </a:r>
            <a:r>
              <a:rPr lang="de-CH" dirty="0"/>
              <a:t>? </a:t>
            </a:r>
            <a:r>
              <a:rPr lang="de-CH" dirty="0" err="1"/>
              <a:t>Nuclear</a:t>
            </a:r>
            <a:r>
              <a:rPr lang="de-CH" dirty="0"/>
              <a:t> </a:t>
            </a:r>
            <a:r>
              <a:rPr lang="de-CH" dirty="0" err="1"/>
              <a:t>binding</a:t>
            </a:r>
            <a:r>
              <a:rPr lang="de-CH" dirty="0"/>
              <a:t> </a:t>
            </a:r>
            <a:r>
              <a:rPr lang="de-CH" dirty="0" err="1"/>
              <a:t>energy</a:t>
            </a:r>
            <a:endParaRPr lang="en-CH" dirty="0"/>
          </a:p>
        </p:txBody>
      </p:sp>
      <p:sp>
        <p:nvSpPr>
          <p:cNvPr id="4" name="Slide Number Placeholder 3"/>
          <p:cNvSpPr>
            <a:spLocks noGrp="1"/>
          </p:cNvSpPr>
          <p:nvPr>
            <p:ph type="sldNum" sz="quarter" idx="5"/>
          </p:nvPr>
        </p:nvSpPr>
        <p:spPr/>
        <p:txBody>
          <a:bodyPr/>
          <a:lstStyle/>
          <a:p>
            <a:fld id="{81F4C816-2B26-47DD-9E93-DEA5CA3BC7A6}" type="slidenum">
              <a:rPr lang="de-CH" smtClean="0"/>
              <a:t>5</a:t>
            </a:fld>
            <a:endParaRPr lang="de-CH"/>
          </a:p>
        </p:txBody>
      </p:sp>
    </p:spTree>
    <p:extLst>
      <p:ext uri="{BB962C8B-B14F-4D97-AF65-F5344CB8AC3E}">
        <p14:creationId xmlns:p14="http://schemas.microsoft.com/office/powerpoint/2010/main" val="209517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1F4C816-2B26-47DD-9E93-DEA5CA3BC7A6}" type="slidenum">
              <a:rPr lang="de-CH" smtClean="0"/>
              <a:t>10</a:t>
            </a:fld>
            <a:endParaRPr lang="de-CH"/>
          </a:p>
        </p:txBody>
      </p:sp>
    </p:spTree>
    <p:extLst>
      <p:ext uri="{BB962C8B-B14F-4D97-AF65-F5344CB8AC3E}">
        <p14:creationId xmlns:p14="http://schemas.microsoft.com/office/powerpoint/2010/main" val="65767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1F4C816-2B26-47DD-9E93-DEA5CA3BC7A6}" type="slidenum">
              <a:rPr lang="de-CH" smtClean="0"/>
              <a:t>11</a:t>
            </a:fld>
            <a:endParaRPr lang="de-CH"/>
          </a:p>
        </p:txBody>
      </p:sp>
    </p:spTree>
    <p:extLst>
      <p:ext uri="{BB962C8B-B14F-4D97-AF65-F5344CB8AC3E}">
        <p14:creationId xmlns:p14="http://schemas.microsoft.com/office/powerpoint/2010/main" val="11879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1F4C816-2B26-47DD-9E93-DEA5CA3BC7A6}" type="slidenum">
              <a:rPr lang="de-CH" smtClean="0"/>
              <a:t>15</a:t>
            </a:fld>
            <a:endParaRPr lang="de-CH"/>
          </a:p>
        </p:txBody>
      </p:sp>
    </p:spTree>
    <p:extLst>
      <p:ext uri="{BB962C8B-B14F-4D97-AF65-F5344CB8AC3E}">
        <p14:creationId xmlns:p14="http://schemas.microsoft.com/office/powerpoint/2010/main" val="424156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81F4C816-2B26-47DD-9E93-DEA5CA3BC7A6}" type="slidenum">
              <a:rPr lang="de-CH" smtClean="0"/>
              <a:t>16</a:t>
            </a:fld>
            <a:endParaRPr lang="de-CH"/>
          </a:p>
        </p:txBody>
      </p:sp>
    </p:spTree>
    <p:extLst>
      <p:ext uri="{BB962C8B-B14F-4D97-AF65-F5344CB8AC3E}">
        <p14:creationId xmlns:p14="http://schemas.microsoft.com/office/powerpoint/2010/main" val="46005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a:p>
        </p:txBody>
      </p:sp>
      <p:sp>
        <p:nvSpPr>
          <p:cNvPr id="4" name="Date Placeholder 3"/>
          <p:cNvSpPr>
            <a:spLocks noGrp="1"/>
          </p:cNvSpPr>
          <p:nvPr>
            <p:ph type="dt" sz="half" idx="10"/>
          </p:nvPr>
        </p:nvSpPr>
        <p:spPr/>
        <p:txBody>
          <a:bodyPr/>
          <a:lstStyle/>
          <a:p>
            <a:fld id="{522ADF10-FC9A-4E1A-9C80-3F87D44F0BED}" type="datetime1">
              <a:rPr lang="de-CH" smtClean="0"/>
              <a:t>05.09.2024</a:t>
            </a:fld>
            <a:endParaRPr lang="de-CH"/>
          </a:p>
        </p:txBody>
      </p:sp>
      <p:sp>
        <p:nvSpPr>
          <p:cNvPr id="5" name="Footer Placeholder 4"/>
          <p:cNvSpPr>
            <a:spLocks noGrp="1"/>
          </p:cNvSpPr>
          <p:nvPr>
            <p:ph type="ftr" sz="quarter" idx="11"/>
          </p:nvPr>
        </p:nvSpPr>
        <p:spPr/>
        <p:txBody>
          <a:bodyPr/>
          <a:lstStyle/>
          <a:p>
            <a:r>
              <a:rPr lang="de-CH"/>
              <a:t>ERC 2023-2024</a:t>
            </a:r>
          </a:p>
        </p:txBody>
      </p:sp>
      <p:sp>
        <p:nvSpPr>
          <p:cNvPr id="6" name="Slide Number Placeholder 5"/>
          <p:cNvSpPr>
            <a:spLocks noGrp="1"/>
          </p:cNvSpPr>
          <p:nvPr>
            <p:ph type="sldNum" sz="quarter" idx="12"/>
          </p:nvPr>
        </p:nvSpPr>
        <p:spPr/>
        <p:txBody>
          <a:bodyPr/>
          <a:lstStyle/>
          <a:p>
            <a:fld id="{4433E520-1D85-46A9-8BDE-2062695E2DA8}" type="slidenum">
              <a:rPr lang="de-CH" smtClean="0"/>
              <a:t>‹#›</a:t>
            </a:fld>
            <a:endParaRPr lang="de-CH"/>
          </a:p>
        </p:txBody>
      </p:sp>
    </p:spTree>
    <p:extLst>
      <p:ext uri="{BB962C8B-B14F-4D97-AF65-F5344CB8AC3E}">
        <p14:creationId xmlns:p14="http://schemas.microsoft.com/office/powerpoint/2010/main" val="342266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p>
            <a:fld id="{F29101DB-A61C-4A08-B762-44E37A7B137E}" type="datetime1">
              <a:rPr lang="de-CH" smtClean="0"/>
              <a:t>05.09.2024</a:t>
            </a:fld>
            <a:endParaRPr lang="de-CH"/>
          </a:p>
        </p:txBody>
      </p:sp>
      <p:sp>
        <p:nvSpPr>
          <p:cNvPr id="5" name="Footer Placeholder 4"/>
          <p:cNvSpPr>
            <a:spLocks noGrp="1"/>
          </p:cNvSpPr>
          <p:nvPr>
            <p:ph type="ftr" sz="quarter" idx="11"/>
          </p:nvPr>
        </p:nvSpPr>
        <p:spPr/>
        <p:txBody>
          <a:bodyPr/>
          <a:lstStyle/>
          <a:p>
            <a:r>
              <a:rPr lang="de-CH"/>
              <a:t>ERC 2023-2024</a:t>
            </a:r>
          </a:p>
        </p:txBody>
      </p:sp>
      <p:sp>
        <p:nvSpPr>
          <p:cNvPr id="6" name="Slide Number Placeholder 5"/>
          <p:cNvSpPr>
            <a:spLocks noGrp="1"/>
          </p:cNvSpPr>
          <p:nvPr>
            <p:ph type="sldNum" sz="quarter" idx="12"/>
          </p:nvPr>
        </p:nvSpPr>
        <p:spPr/>
        <p:txBody>
          <a:bodyPr/>
          <a:lstStyle/>
          <a:p>
            <a:fld id="{4433E520-1D85-46A9-8BDE-2062695E2DA8}" type="slidenum">
              <a:rPr lang="de-CH" smtClean="0"/>
              <a:t>‹#›</a:t>
            </a:fld>
            <a:endParaRPr lang="de-CH"/>
          </a:p>
        </p:txBody>
      </p:sp>
    </p:spTree>
    <p:extLst>
      <p:ext uri="{BB962C8B-B14F-4D97-AF65-F5344CB8AC3E}">
        <p14:creationId xmlns:p14="http://schemas.microsoft.com/office/powerpoint/2010/main" val="283786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de-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p>
            <a:fld id="{E726727A-043B-4512-B261-D683DB524A61}" type="datetime1">
              <a:rPr lang="de-CH" smtClean="0"/>
              <a:t>05.09.2024</a:t>
            </a:fld>
            <a:endParaRPr lang="de-CH"/>
          </a:p>
        </p:txBody>
      </p:sp>
      <p:sp>
        <p:nvSpPr>
          <p:cNvPr id="5" name="Footer Placeholder 4"/>
          <p:cNvSpPr>
            <a:spLocks noGrp="1"/>
          </p:cNvSpPr>
          <p:nvPr>
            <p:ph type="ftr" sz="quarter" idx="11"/>
          </p:nvPr>
        </p:nvSpPr>
        <p:spPr/>
        <p:txBody>
          <a:bodyPr/>
          <a:lstStyle/>
          <a:p>
            <a:r>
              <a:rPr lang="de-CH"/>
              <a:t>ERC 2023-2024</a:t>
            </a:r>
          </a:p>
        </p:txBody>
      </p:sp>
      <p:sp>
        <p:nvSpPr>
          <p:cNvPr id="6" name="Slide Number Placeholder 5"/>
          <p:cNvSpPr>
            <a:spLocks noGrp="1"/>
          </p:cNvSpPr>
          <p:nvPr>
            <p:ph type="sldNum" sz="quarter" idx="12"/>
          </p:nvPr>
        </p:nvSpPr>
        <p:spPr/>
        <p:txBody>
          <a:bodyPr/>
          <a:lstStyle/>
          <a:p>
            <a:fld id="{4433E520-1D85-46A9-8BDE-2062695E2DA8}" type="slidenum">
              <a:rPr lang="de-CH" smtClean="0"/>
              <a:t>‹#›</a:t>
            </a:fld>
            <a:endParaRPr lang="de-CH"/>
          </a:p>
        </p:txBody>
      </p:sp>
    </p:spTree>
    <p:extLst>
      <p:ext uri="{BB962C8B-B14F-4D97-AF65-F5344CB8AC3E}">
        <p14:creationId xmlns:p14="http://schemas.microsoft.com/office/powerpoint/2010/main" val="224854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795" y="117990"/>
            <a:ext cx="10515600" cy="870551"/>
          </a:xfrm>
        </p:spPr>
        <p:txBody>
          <a:bodyPr/>
          <a:lstStyle>
            <a:lvl1pPr>
              <a:defRPr b="1">
                <a:solidFill>
                  <a:srgbClr val="0070C0"/>
                </a:solidFill>
                <a:latin typeface="+mn-lt"/>
              </a:defRPr>
            </a:lvl1pPr>
          </a:lstStyle>
          <a:p>
            <a:r>
              <a:rPr lang="en-US"/>
              <a:t>Click to edit Master title style</a:t>
            </a:r>
            <a:endParaRPr lang="de-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lvl1pPr>
              <a:defRPr sz="1800"/>
            </a:lvl1pPr>
          </a:lstStyle>
          <a:p>
            <a:fld id="{B90738C4-415D-423E-BF43-5D1BE8911F96}" type="datetime1">
              <a:rPr lang="de-CH" smtClean="0"/>
              <a:pPr/>
              <a:t>05.09.2024</a:t>
            </a:fld>
            <a:endParaRPr lang="de-CH"/>
          </a:p>
        </p:txBody>
      </p:sp>
      <p:sp>
        <p:nvSpPr>
          <p:cNvPr id="5" name="Footer Placeholder 4"/>
          <p:cNvSpPr>
            <a:spLocks noGrp="1"/>
          </p:cNvSpPr>
          <p:nvPr>
            <p:ph type="ftr" sz="quarter" idx="11"/>
          </p:nvPr>
        </p:nvSpPr>
        <p:spPr/>
        <p:txBody>
          <a:bodyPr/>
          <a:lstStyle>
            <a:lvl1pPr>
              <a:defRPr sz="1800"/>
            </a:lvl1pPr>
          </a:lstStyle>
          <a:p>
            <a:r>
              <a:rPr lang="de-CH"/>
              <a:t>ERC 2023-2024</a:t>
            </a:r>
          </a:p>
        </p:txBody>
      </p:sp>
      <p:sp>
        <p:nvSpPr>
          <p:cNvPr id="6" name="Slide Number Placeholder 5"/>
          <p:cNvSpPr>
            <a:spLocks noGrp="1"/>
          </p:cNvSpPr>
          <p:nvPr>
            <p:ph type="sldNum" sz="quarter" idx="12"/>
          </p:nvPr>
        </p:nvSpPr>
        <p:spPr/>
        <p:txBody>
          <a:bodyPr/>
          <a:lstStyle>
            <a:lvl1pPr>
              <a:defRPr sz="1800"/>
            </a:lvl1pPr>
          </a:lstStyle>
          <a:p>
            <a:fld id="{4433E520-1D85-46A9-8BDE-2062695E2DA8}" type="slidenum">
              <a:rPr lang="de-CH" smtClean="0"/>
              <a:pPr/>
              <a:t>‹#›</a:t>
            </a:fld>
            <a:endParaRPr lang="de-CH"/>
          </a:p>
        </p:txBody>
      </p:sp>
      <p:cxnSp>
        <p:nvCxnSpPr>
          <p:cNvPr id="8" name="Straight Connector 7"/>
          <p:cNvCxnSpPr/>
          <p:nvPr userDrawn="1"/>
        </p:nvCxnSpPr>
        <p:spPr>
          <a:xfrm flipV="1">
            <a:off x="0" y="1087395"/>
            <a:ext cx="7315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72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800"/>
            </a:lvl1pPr>
          </a:lstStyle>
          <a:p>
            <a:fld id="{BDD45CB1-8AB8-4487-9A77-ABD49E7177E5}" type="datetime1">
              <a:rPr lang="de-CH" smtClean="0"/>
              <a:pPr/>
              <a:t>05.09.2024</a:t>
            </a:fld>
            <a:endParaRPr lang="de-CH"/>
          </a:p>
        </p:txBody>
      </p:sp>
      <p:sp>
        <p:nvSpPr>
          <p:cNvPr id="5" name="Footer Placeholder 4"/>
          <p:cNvSpPr>
            <a:spLocks noGrp="1"/>
          </p:cNvSpPr>
          <p:nvPr>
            <p:ph type="ftr" sz="quarter" idx="11"/>
          </p:nvPr>
        </p:nvSpPr>
        <p:spPr/>
        <p:txBody>
          <a:bodyPr/>
          <a:lstStyle>
            <a:lvl1pPr>
              <a:defRPr sz="1800"/>
            </a:lvl1pPr>
          </a:lstStyle>
          <a:p>
            <a:r>
              <a:rPr lang="de-CH"/>
              <a:t>ERC 2023-2024</a:t>
            </a:r>
          </a:p>
        </p:txBody>
      </p:sp>
      <p:sp>
        <p:nvSpPr>
          <p:cNvPr id="6" name="Slide Number Placeholder 5"/>
          <p:cNvSpPr>
            <a:spLocks noGrp="1"/>
          </p:cNvSpPr>
          <p:nvPr>
            <p:ph type="sldNum" sz="quarter" idx="12"/>
          </p:nvPr>
        </p:nvSpPr>
        <p:spPr/>
        <p:txBody>
          <a:bodyPr/>
          <a:lstStyle>
            <a:lvl1pPr>
              <a:defRPr sz="1800"/>
            </a:lvl1pPr>
          </a:lstStyle>
          <a:p>
            <a:fld id="{4433E520-1D85-46A9-8BDE-2062695E2DA8}" type="slidenum">
              <a:rPr lang="de-CH" smtClean="0"/>
              <a:pPr/>
              <a:t>‹#›</a:t>
            </a:fld>
            <a:endParaRPr lang="de-CH"/>
          </a:p>
        </p:txBody>
      </p:sp>
    </p:spTree>
    <p:extLst>
      <p:ext uri="{BB962C8B-B14F-4D97-AF65-F5344CB8AC3E}">
        <p14:creationId xmlns:p14="http://schemas.microsoft.com/office/powerpoint/2010/main" val="75994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Date Placeholder 4"/>
          <p:cNvSpPr>
            <a:spLocks noGrp="1"/>
          </p:cNvSpPr>
          <p:nvPr>
            <p:ph type="dt" sz="half" idx="10"/>
          </p:nvPr>
        </p:nvSpPr>
        <p:spPr/>
        <p:txBody>
          <a:bodyPr/>
          <a:lstStyle>
            <a:lvl1pPr>
              <a:defRPr sz="1800"/>
            </a:lvl1pPr>
          </a:lstStyle>
          <a:p>
            <a:fld id="{E21CF9F4-AA7A-4FC7-8A32-2712EF2B33BF}" type="datetime1">
              <a:rPr lang="de-CH" smtClean="0"/>
              <a:pPr/>
              <a:t>05.09.2024</a:t>
            </a:fld>
            <a:endParaRPr lang="de-CH"/>
          </a:p>
        </p:txBody>
      </p:sp>
      <p:sp>
        <p:nvSpPr>
          <p:cNvPr id="6" name="Footer Placeholder 5"/>
          <p:cNvSpPr>
            <a:spLocks noGrp="1"/>
          </p:cNvSpPr>
          <p:nvPr>
            <p:ph type="ftr" sz="quarter" idx="11"/>
          </p:nvPr>
        </p:nvSpPr>
        <p:spPr/>
        <p:txBody>
          <a:bodyPr/>
          <a:lstStyle>
            <a:lvl1pPr>
              <a:defRPr sz="1800"/>
            </a:lvl1pPr>
          </a:lstStyle>
          <a:p>
            <a:r>
              <a:rPr lang="de-CH"/>
              <a:t>ERC 2023-2024</a:t>
            </a:r>
          </a:p>
        </p:txBody>
      </p:sp>
      <p:sp>
        <p:nvSpPr>
          <p:cNvPr id="7" name="Slide Number Placeholder 6"/>
          <p:cNvSpPr>
            <a:spLocks noGrp="1"/>
          </p:cNvSpPr>
          <p:nvPr>
            <p:ph type="sldNum" sz="quarter" idx="12"/>
          </p:nvPr>
        </p:nvSpPr>
        <p:spPr/>
        <p:txBody>
          <a:bodyPr/>
          <a:lstStyle>
            <a:lvl1pPr>
              <a:defRPr sz="1800"/>
            </a:lvl1pPr>
          </a:lstStyle>
          <a:p>
            <a:fld id="{4433E520-1D85-46A9-8BDE-2062695E2DA8}" type="slidenum">
              <a:rPr lang="de-CH" smtClean="0"/>
              <a:pPr/>
              <a:t>‹#›</a:t>
            </a:fld>
            <a:endParaRPr lang="de-CH"/>
          </a:p>
        </p:txBody>
      </p:sp>
    </p:spTree>
    <p:extLst>
      <p:ext uri="{BB962C8B-B14F-4D97-AF65-F5344CB8AC3E}">
        <p14:creationId xmlns:p14="http://schemas.microsoft.com/office/powerpoint/2010/main" val="126816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de-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6"/>
          <p:cNvSpPr>
            <a:spLocks noGrp="1"/>
          </p:cNvSpPr>
          <p:nvPr>
            <p:ph type="dt" sz="half" idx="10"/>
          </p:nvPr>
        </p:nvSpPr>
        <p:spPr/>
        <p:txBody>
          <a:bodyPr/>
          <a:lstStyle/>
          <a:p>
            <a:fld id="{161AD2B5-6A12-483D-A720-C49EC324224A}" type="datetime1">
              <a:rPr lang="de-CH" smtClean="0"/>
              <a:t>05.09.2024</a:t>
            </a:fld>
            <a:endParaRPr lang="de-CH"/>
          </a:p>
        </p:txBody>
      </p:sp>
      <p:sp>
        <p:nvSpPr>
          <p:cNvPr id="8" name="Footer Placeholder 7"/>
          <p:cNvSpPr>
            <a:spLocks noGrp="1"/>
          </p:cNvSpPr>
          <p:nvPr>
            <p:ph type="ftr" sz="quarter" idx="11"/>
          </p:nvPr>
        </p:nvSpPr>
        <p:spPr/>
        <p:txBody>
          <a:bodyPr/>
          <a:lstStyle/>
          <a:p>
            <a:r>
              <a:rPr lang="de-CH"/>
              <a:t>ERC 2023-2024</a:t>
            </a:r>
          </a:p>
        </p:txBody>
      </p:sp>
      <p:sp>
        <p:nvSpPr>
          <p:cNvPr id="9" name="Slide Number Placeholder 8"/>
          <p:cNvSpPr>
            <a:spLocks noGrp="1"/>
          </p:cNvSpPr>
          <p:nvPr>
            <p:ph type="sldNum" sz="quarter" idx="12"/>
          </p:nvPr>
        </p:nvSpPr>
        <p:spPr/>
        <p:txBody>
          <a:bodyPr/>
          <a:lstStyle/>
          <a:p>
            <a:fld id="{4433E520-1D85-46A9-8BDE-2062695E2DA8}" type="slidenum">
              <a:rPr lang="de-CH" smtClean="0"/>
              <a:t>‹#›</a:t>
            </a:fld>
            <a:endParaRPr lang="de-CH"/>
          </a:p>
        </p:txBody>
      </p:sp>
    </p:spTree>
    <p:extLst>
      <p:ext uri="{BB962C8B-B14F-4D97-AF65-F5344CB8AC3E}">
        <p14:creationId xmlns:p14="http://schemas.microsoft.com/office/powerpoint/2010/main" val="114973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Date Placeholder 2"/>
          <p:cNvSpPr>
            <a:spLocks noGrp="1"/>
          </p:cNvSpPr>
          <p:nvPr>
            <p:ph type="dt" sz="half" idx="10"/>
          </p:nvPr>
        </p:nvSpPr>
        <p:spPr/>
        <p:txBody>
          <a:bodyPr/>
          <a:lstStyle/>
          <a:p>
            <a:fld id="{B99A931D-83A1-4324-8126-2F812E82F758}" type="datetime1">
              <a:rPr lang="de-CH" smtClean="0"/>
              <a:t>05.09.2024</a:t>
            </a:fld>
            <a:endParaRPr lang="de-CH"/>
          </a:p>
        </p:txBody>
      </p:sp>
      <p:sp>
        <p:nvSpPr>
          <p:cNvPr id="4" name="Footer Placeholder 3"/>
          <p:cNvSpPr>
            <a:spLocks noGrp="1"/>
          </p:cNvSpPr>
          <p:nvPr>
            <p:ph type="ftr" sz="quarter" idx="11"/>
          </p:nvPr>
        </p:nvSpPr>
        <p:spPr/>
        <p:txBody>
          <a:bodyPr/>
          <a:lstStyle/>
          <a:p>
            <a:r>
              <a:rPr lang="de-CH"/>
              <a:t>ERC 2023-2024</a:t>
            </a:r>
          </a:p>
        </p:txBody>
      </p:sp>
      <p:sp>
        <p:nvSpPr>
          <p:cNvPr id="5" name="Slide Number Placeholder 4"/>
          <p:cNvSpPr>
            <a:spLocks noGrp="1"/>
          </p:cNvSpPr>
          <p:nvPr>
            <p:ph type="sldNum" sz="quarter" idx="12"/>
          </p:nvPr>
        </p:nvSpPr>
        <p:spPr/>
        <p:txBody>
          <a:bodyPr/>
          <a:lstStyle/>
          <a:p>
            <a:fld id="{4433E520-1D85-46A9-8BDE-2062695E2DA8}" type="slidenum">
              <a:rPr lang="de-CH" smtClean="0"/>
              <a:t>‹#›</a:t>
            </a:fld>
            <a:endParaRPr lang="de-CH"/>
          </a:p>
        </p:txBody>
      </p:sp>
    </p:spTree>
    <p:extLst>
      <p:ext uri="{BB962C8B-B14F-4D97-AF65-F5344CB8AC3E}">
        <p14:creationId xmlns:p14="http://schemas.microsoft.com/office/powerpoint/2010/main" val="299552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7C290-44C5-40B8-90D5-3EEEDAE92159}" type="datetime1">
              <a:rPr lang="de-CH" smtClean="0"/>
              <a:t>05.09.2024</a:t>
            </a:fld>
            <a:endParaRPr lang="de-CH"/>
          </a:p>
        </p:txBody>
      </p:sp>
      <p:sp>
        <p:nvSpPr>
          <p:cNvPr id="3" name="Footer Placeholder 2"/>
          <p:cNvSpPr>
            <a:spLocks noGrp="1"/>
          </p:cNvSpPr>
          <p:nvPr>
            <p:ph type="ftr" sz="quarter" idx="11"/>
          </p:nvPr>
        </p:nvSpPr>
        <p:spPr/>
        <p:txBody>
          <a:bodyPr/>
          <a:lstStyle/>
          <a:p>
            <a:r>
              <a:rPr lang="de-CH"/>
              <a:t>ERC 2023-2024</a:t>
            </a:r>
          </a:p>
        </p:txBody>
      </p:sp>
      <p:sp>
        <p:nvSpPr>
          <p:cNvPr id="4" name="Slide Number Placeholder 3"/>
          <p:cNvSpPr>
            <a:spLocks noGrp="1"/>
          </p:cNvSpPr>
          <p:nvPr>
            <p:ph type="sldNum" sz="quarter" idx="12"/>
          </p:nvPr>
        </p:nvSpPr>
        <p:spPr/>
        <p:txBody>
          <a:bodyPr/>
          <a:lstStyle/>
          <a:p>
            <a:fld id="{4433E520-1D85-46A9-8BDE-2062695E2DA8}" type="slidenum">
              <a:rPr lang="de-CH" smtClean="0"/>
              <a:t>‹#›</a:t>
            </a:fld>
            <a:endParaRPr lang="de-CH"/>
          </a:p>
        </p:txBody>
      </p:sp>
    </p:spTree>
    <p:extLst>
      <p:ext uri="{BB962C8B-B14F-4D97-AF65-F5344CB8AC3E}">
        <p14:creationId xmlns:p14="http://schemas.microsoft.com/office/powerpoint/2010/main" val="68163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8EA30E-7912-4461-B187-79CB873F9610}" type="datetime1">
              <a:rPr lang="de-CH" smtClean="0"/>
              <a:t>05.09.2024</a:t>
            </a:fld>
            <a:endParaRPr lang="de-CH"/>
          </a:p>
        </p:txBody>
      </p:sp>
      <p:sp>
        <p:nvSpPr>
          <p:cNvPr id="6" name="Footer Placeholder 5"/>
          <p:cNvSpPr>
            <a:spLocks noGrp="1"/>
          </p:cNvSpPr>
          <p:nvPr>
            <p:ph type="ftr" sz="quarter" idx="11"/>
          </p:nvPr>
        </p:nvSpPr>
        <p:spPr/>
        <p:txBody>
          <a:bodyPr/>
          <a:lstStyle/>
          <a:p>
            <a:r>
              <a:rPr lang="de-CH"/>
              <a:t>ERC 2023-2024</a:t>
            </a:r>
          </a:p>
        </p:txBody>
      </p:sp>
      <p:sp>
        <p:nvSpPr>
          <p:cNvPr id="7" name="Slide Number Placeholder 6"/>
          <p:cNvSpPr>
            <a:spLocks noGrp="1"/>
          </p:cNvSpPr>
          <p:nvPr>
            <p:ph type="sldNum" sz="quarter" idx="12"/>
          </p:nvPr>
        </p:nvSpPr>
        <p:spPr/>
        <p:txBody>
          <a:bodyPr/>
          <a:lstStyle/>
          <a:p>
            <a:fld id="{4433E520-1D85-46A9-8BDE-2062695E2DA8}" type="slidenum">
              <a:rPr lang="de-CH" smtClean="0"/>
              <a:t>‹#›</a:t>
            </a:fld>
            <a:endParaRPr lang="de-CH"/>
          </a:p>
        </p:txBody>
      </p:sp>
    </p:spTree>
    <p:extLst>
      <p:ext uri="{BB962C8B-B14F-4D97-AF65-F5344CB8AC3E}">
        <p14:creationId xmlns:p14="http://schemas.microsoft.com/office/powerpoint/2010/main" val="376915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DEDBA-F8C5-4E67-B175-1B569E021B09}" type="datetime1">
              <a:rPr lang="de-CH" smtClean="0"/>
              <a:t>05.09.2024</a:t>
            </a:fld>
            <a:endParaRPr lang="de-CH"/>
          </a:p>
        </p:txBody>
      </p:sp>
      <p:sp>
        <p:nvSpPr>
          <p:cNvPr id="6" name="Footer Placeholder 5"/>
          <p:cNvSpPr>
            <a:spLocks noGrp="1"/>
          </p:cNvSpPr>
          <p:nvPr>
            <p:ph type="ftr" sz="quarter" idx="11"/>
          </p:nvPr>
        </p:nvSpPr>
        <p:spPr/>
        <p:txBody>
          <a:bodyPr/>
          <a:lstStyle/>
          <a:p>
            <a:r>
              <a:rPr lang="de-CH"/>
              <a:t>ERC 2023-2024</a:t>
            </a:r>
          </a:p>
        </p:txBody>
      </p:sp>
      <p:sp>
        <p:nvSpPr>
          <p:cNvPr id="7" name="Slide Number Placeholder 6"/>
          <p:cNvSpPr>
            <a:spLocks noGrp="1"/>
          </p:cNvSpPr>
          <p:nvPr>
            <p:ph type="sldNum" sz="quarter" idx="12"/>
          </p:nvPr>
        </p:nvSpPr>
        <p:spPr/>
        <p:txBody>
          <a:bodyPr/>
          <a:lstStyle/>
          <a:p>
            <a:fld id="{4433E520-1D85-46A9-8BDE-2062695E2DA8}" type="slidenum">
              <a:rPr lang="de-CH" smtClean="0"/>
              <a:t>‹#›</a:t>
            </a:fld>
            <a:endParaRPr lang="de-CH"/>
          </a:p>
        </p:txBody>
      </p:sp>
    </p:spTree>
    <p:extLst>
      <p:ext uri="{BB962C8B-B14F-4D97-AF65-F5344CB8AC3E}">
        <p14:creationId xmlns:p14="http://schemas.microsoft.com/office/powerpoint/2010/main" val="187801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79E91-C63F-4F01-8A5B-13CF3588B13F}" type="datetime1">
              <a:rPr lang="de-CH" smtClean="0"/>
              <a:t>05.09.2024</a:t>
            </a:fld>
            <a:endParaRPr lang="de-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a:t>ERC 2023-2024</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3E520-1D85-46A9-8BDE-2062695E2DA8}" type="slidenum">
              <a:rPr lang="de-CH" smtClean="0"/>
              <a:t>‹#›</a:t>
            </a:fld>
            <a:endParaRPr lang="de-CH"/>
          </a:p>
        </p:txBody>
      </p:sp>
    </p:spTree>
    <p:extLst>
      <p:ext uri="{BB962C8B-B14F-4D97-AF65-F5344CB8AC3E}">
        <p14:creationId xmlns:p14="http://schemas.microsoft.com/office/powerpoint/2010/main" val="223959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0.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9.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8.png"/><Relationship Id="rId5" Type="http://schemas.openxmlformats.org/officeDocument/2006/relationships/tags" Target="../tags/tag6.xml"/><Relationship Id="rId10" Type="http://schemas.openxmlformats.org/officeDocument/2006/relationships/image" Target="../media/image7.svg"/><Relationship Id="rId4" Type="http://schemas.openxmlformats.org/officeDocument/2006/relationships/tags" Target="../tags/tag5.xml"/><Relationship Id="rId9" Type="http://schemas.openxmlformats.org/officeDocument/2006/relationships/image" Target="../media/image6.png"/><Relationship Id="rId1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1534" y="1383956"/>
            <a:ext cx="5017720" cy="707886"/>
          </a:xfrm>
          <a:prstGeom prst="rect">
            <a:avLst/>
          </a:prstGeom>
          <a:noFill/>
        </p:spPr>
        <p:txBody>
          <a:bodyPr wrap="none" rtlCol="0">
            <a:spAutoFit/>
          </a:bodyPr>
          <a:lstStyle/>
          <a:p>
            <a:r>
              <a:rPr lang="fr-FR" sz="4000" dirty="0">
                <a:latin typeface="Impact" panose="020B0806030902050204" pitchFamily="34" charset="0"/>
              </a:rPr>
              <a:t>1. Quantités chimiques </a:t>
            </a:r>
          </a:p>
        </p:txBody>
      </p:sp>
      <p:sp>
        <p:nvSpPr>
          <p:cNvPr id="6" name="Rectangle 5"/>
          <p:cNvSpPr/>
          <p:nvPr/>
        </p:nvSpPr>
        <p:spPr>
          <a:xfrm>
            <a:off x="0" y="914400"/>
            <a:ext cx="743876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Slide Number Placeholder 7"/>
          <p:cNvSpPr>
            <a:spLocks noGrp="1"/>
          </p:cNvSpPr>
          <p:nvPr>
            <p:ph type="sldNum" sz="quarter" idx="12"/>
          </p:nvPr>
        </p:nvSpPr>
        <p:spPr/>
        <p:txBody>
          <a:bodyPr/>
          <a:lstStyle/>
          <a:p>
            <a:fld id="{4433E520-1D85-46A9-8BDE-2062695E2DA8}" type="slidenum">
              <a:rPr lang="fr-FR" smtClean="0"/>
              <a:t>1</a:t>
            </a:fld>
            <a:endParaRPr lang="fr-FR" dirty="0"/>
          </a:p>
        </p:txBody>
      </p:sp>
      <p:pic>
        <p:nvPicPr>
          <p:cNvPr id="9" name="Picture 3" descr="img_bouteille.gif">
            <a:extLst>
              <a:ext uri="{FF2B5EF4-FFF2-40B4-BE49-F238E27FC236}">
                <a16:creationId xmlns:a16="http://schemas.microsoft.com/office/drawing/2014/main" id="{A3094CF6-9854-4EEA-8600-A4646C87A1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00" y="914400"/>
            <a:ext cx="2970213" cy="516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6906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6CCC-87FE-4B36-97F8-AC59CD16E607}"/>
              </a:ext>
            </a:extLst>
          </p:cNvPr>
          <p:cNvSpPr>
            <a:spLocks noGrp="1"/>
          </p:cNvSpPr>
          <p:nvPr>
            <p:ph type="title"/>
          </p:nvPr>
        </p:nvSpPr>
        <p:spPr/>
        <p:txBody>
          <a:bodyPr>
            <a:normAutofit/>
          </a:bodyPr>
          <a:lstStyle/>
          <a:p>
            <a:r>
              <a:rPr lang="fr-CH" noProof="0" dirty="0"/>
              <a:t>Eléments naturels</a:t>
            </a:r>
          </a:p>
        </p:txBody>
      </p:sp>
      <p:sp>
        <p:nvSpPr>
          <p:cNvPr id="4" name="Slide Number Placeholder 3">
            <a:extLst>
              <a:ext uri="{FF2B5EF4-FFF2-40B4-BE49-F238E27FC236}">
                <a16:creationId xmlns:a16="http://schemas.microsoft.com/office/drawing/2014/main" id="{AFCC5A18-22F0-4503-9880-FC8056CB0924}"/>
              </a:ext>
            </a:extLst>
          </p:cNvPr>
          <p:cNvSpPr>
            <a:spLocks noGrp="1"/>
          </p:cNvSpPr>
          <p:nvPr>
            <p:ph type="sldNum" sz="quarter" idx="12"/>
          </p:nvPr>
        </p:nvSpPr>
        <p:spPr/>
        <p:txBody>
          <a:bodyPr/>
          <a:lstStyle/>
          <a:p>
            <a:fld id="{4433E520-1D85-46A9-8BDE-2062695E2DA8}" type="slidenum">
              <a:rPr lang="fr-FR" smtClean="0"/>
              <a:t>10</a:t>
            </a:fld>
            <a:endParaRPr lang="fr-FR" dirty="0"/>
          </a:p>
        </p:txBody>
      </p:sp>
      <p:sp>
        <p:nvSpPr>
          <p:cNvPr id="5" name="Rectangle 1">
            <a:extLst>
              <a:ext uri="{FF2B5EF4-FFF2-40B4-BE49-F238E27FC236}">
                <a16:creationId xmlns:a16="http://schemas.microsoft.com/office/drawing/2014/main" id="{84F4F75E-C971-491C-88E4-09F594BE01FC}"/>
              </a:ext>
            </a:extLst>
          </p:cNvPr>
          <p:cNvSpPr>
            <a:spLocks/>
          </p:cNvSpPr>
          <p:nvPr/>
        </p:nvSpPr>
        <p:spPr bwMode="auto">
          <a:xfrm>
            <a:off x="4081682" y="1381458"/>
            <a:ext cx="1092200" cy="1906631"/>
          </a:xfrm>
          <a:prstGeom prst="rect">
            <a:avLst/>
          </a:prstGeom>
          <a:solidFill>
            <a:srgbClr val="C8ECFF">
              <a:alpha val="65999"/>
            </a:srgbClr>
          </a:solid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eaLnBrk="1">
              <a:defRPr/>
            </a:pPr>
            <a:endParaRPr lang="fr-FR" altLang="de-DE" sz="3200" dirty="0">
              <a:solidFill>
                <a:srgbClr val="FFFFFF"/>
              </a:solidFill>
              <a:effectLst>
                <a:outerShdw blurRad="38100" dist="38100" dir="2700000" algn="tl">
                  <a:srgbClr val="000000"/>
                </a:outerShdw>
              </a:effectLst>
              <a:ea typeface="Gill Sans" charset="0"/>
              <a:cs typeface="Gill Sans" charset="0"/>
              <a:sym typeface="Gill Sans" charset="0"/>
            </a:endParaRPr>
          </a:p>
        </p:txBody>
      </p:sp>
      <p:sp>
        <p:nvSpPr>
          <p:cNvPr id="6" name="Text Box 2">
            <a:extLst>
              <a:ext uri="{FF2B5EF4-FFF2-40B4-BE49-F238E27FC236}">
                <a16:creationId xmlns:a16="http://schemas.microsoft.com/office/drawing/2014/main" id="{EA6DDA62-D732-4EEC-AC02-C5B0E70B5337}"/>
              </a:ext>
            </a:extLst>
          </p:cNvPr>
          <p:cNvSpPr txBox="1">
            <a:spLocks/>
          </p:cNvSpPr>
          <p:nvPr/>
        </p:nvSpPr>
        <p:spPr bwMode="auto">
          <a:xfrm>
            <a:off x="4446639" y="1466927"/>
            <a:ext cx="376705" cy="71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4000" dirty="0">
                <a:latin typeface="+mn-lt"/>
                <a:ea typeface="Helvetica Neue"/>
                <a:cs typeface="Helvetica Neue"/>
                <a:sym typeface="Helvetica Neue"/>
              </a:rPr>
              <a:t>C</a:t>
            </a:r>
          </a:p>
        </p:txBody>
      </p:sp>
      <p:sp>
        <p:nvSpPr>
          <p:cNvPr id="7" name="Text Box 3">
            <a:extLst>
              <a:ext uri="{FF2B5EF4-FFF2-40B4-BE49-F238E27FC236}">
                <a16:creationId xmlns:a16="http://schemas.microsoft.com/office/drawing/2014/main" id="{0A07ED99-43AF-4DD0-A790-CD3CCB1034C2}"/>
              </a:ext>
            </a:extLst>
          </p:cNvPr>
          <p:cNvSpPr txBox="1">
            <a:spLocks/>
          </p:cNvSpPr>
          <p:nvPr/>
        </p:nvSpPr>
        <p:spPr bwMode="auto">
          <a:xfrm>
            <a:off x="4213881" y="1381459"/>
            <a:ext cx="285335" cy="533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2800" dirty="0">
                <a:latin typeface="+mn-lt"/>
              </a:rPr>
              <a:t>6</a:t>
            </a:r>
          </a:p>
        </p:txBody>
      </p:sp>
      <p:sp>
        <p:nvSpPr>
          <p:cNvPr id="8" name="Text Box 4">
            <a:extLst>
              <a:ext uri="{FF2B5EF4-FFF2-40B4-BE49-F238E27FC236}">
                <a16:creationId xmlns:a16="http://schemas.microsoft.com/office/drawing/2014/main" id="{BE9CA317-BAA0-4DD1-8BF3-3441D020408F}"/>
              </a:ext>
            </a:extLst>
          </p:cNvPr>
          <p:cNvSpPr txBox="1">
            <a:spLocks/>
          </p:cNvSpPr>
          <p:nvPr/>
        </p:nvSpPr>
        <p:spPr bwMode="auto">
          <a:xfrm>
            <a:off x="4204016" y="2804604"/>
            <a:ext cx="761939" cy="379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1800" dirty="0">
                <a:latin typeface="+mn-lt"/>
                <a:ea typeface="Helvetica Neue"/>
                <a:cs typeface="Helvetica Neue"/>
                <a:sym typeface="Helvetica Neue"/>
              </a:rPr>
              <a:t>1</a:t>
            </a:r>
            <a:r>
              <a:rPr lang="fr-FR" altLang="de-DE" sz="1800" dirty="0">
                <a:latin typeface="+mn-lt"/>
              </a:rPr>
              <a:t>2,0</a:t>
            </a:r>
            <a:r>
              <a:rPr lang="fr-FR" altLang="de-DE" sz="1800" dirty="0">
                <a:latin typeface="+mn-lt"/>
                <a:ea typeface="Helvetica Neue"/>
                <a:cs typeface="Helvetica Neue"/>
                <a:sym typeface="Helvetica Neue"/>
              </a:rPr>
              <a:t>11</a:t>
            </a:r>
            <a:endParaRPr lang="fr-FR" altLang="de-DE" sz="1800" dirty="0">
              <a:latin typeface="+mn-lt"/>
            </a:endParaRPr>
          </a:p>
        </p:txBody>
      </p:sp>
      <p:sp>
        <p:nvSpPr>
          <p:cNvPr id="9" name="Text Box 5">
            <a:extLst>
              <a:ext uri="{FF2B5EF4-FFF2-40B4-BE49-F238E27FC236}">
                <a16:creationId xmlns:a16="http://schemas.microsoft.com/office/drawing/2014/main" id="{0189DBE1-2273-4FF8-82C5-122FB8D17E02}"/>
              </a:ext>
            </a:extLst>
          </p:cNvPr>
          <p:cNvSpPr txBox="1">
            <a:spLocks/>
          </p:cNvSpPr>
          <p:nvPr/>
        </p:nvSpPr>
        <p:spPr bwMode="auto">
          <a:xfrm>
            <a:off x="4136145" y="2207704"/>
            <a:ext cx="897682" cy="379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1800" dirty="0">
                <a:latin typeface="+mn-lt"/>
              </a:rPr>
              <a:t>Carbone</a:t>
            </a:r>
          </a:p>
        </p:txBody>
      </p:sp>
      <p:sp>
        <p:nvSpPr>
          <p:cNvPr id="10" name="Text Box 6">
            <a:extLst>
              <a:ext uri="{FF2B5EF4-FFF2-40B4-BE49-F238E27FC236}">
                <a16:creationId xmlns:a16="http://schemas.microsoft.com/office/drawing/2014/main" id="{D7AF9183-A1A5-4EB3-ADEE-CC985711EB40}"/>
              </a:ext>
            </a:extLst>
          </p:cNvPr>
          <p:cNvSpPr txBox="1">
            <a:spLocks/>
          </p:cNvSpPr>
          <p:nvPr/>
        </p:nvSpPr>
        <p:spPr bwMode="auto">
          <a:xfrm>
            <a:off x="1461771" y="1431510"/>
            <a:ext cx="2133006"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r" eaLnBrk="1"/>
            <a:r>
              <a:rPr lang="fr-FR" altLang="de-DE" sz="2000" dirty="0">
                <a:latin typeface="+mn-lt"/>
              </a:rPr>
              <a:t>Numéro atomique</a:t>
            </a:r>
          </a:p>
        </p:txBody>
      </p:sp>
      <p:sp>
        <p:nvSpPr>
          <p:cNvPr id="11" name="Text Box 7">
            <a:extLst>
              <a:ext uri="{FF2B5EF4-FFF2-40B4-BE49-F238E27FC236}">
                <a16:creationId xmlns:a16="http://schemas.microsoft.com/office/drawing/2014/main" id="{CE4021CA-E25E-4B4F-8444-43820CB2041D}"/>
              </a:ext>
            </a:extLst>
          </p:cNvPr>
          <p:cNvSpPr txBox="1">
            <a:spLocks/>
          </p:cNvSpPr>
          <p:nvPr/>
        </p:nvSpPr>
        <p:spPr bwMode="auto">
          <a:xfrm>
            <a:off x="355600" y="2635326"/>
            <a:ext cx="3205959" cy="71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r" eaLnBrk="1"/>
            <a:r>
              <a:rPr lang="fr-FR" altLang="de-DE" sz="2000" dirty="0">
                <a:latin typeface="+mn-lt"/>
              </a:rPr>
              <a:t>Masse molaire </a:t>
            </a:r>
            <a:r>
              <a:rPr lang="fr-FR" altLang="de-DE" sz="2000" i="1" dirty="0">
                <a:latin typeface="+mn-lt"/>
              </a:rPr>
              <a:t>M</a:t>
            </a:r>
            <a:r>
              <a:rPr lang="fr-FR" altLang="de-DE" sz="2000" dirty="0">
                <a:latin typeface="+mn-lt"/>
              </a:rPr>
              <a:t> </a:t>
            </a:r>
            <a:br>
              <a:rPr lang="fr-FR" altLang="de-DE" sz="2000" dirty="0">
                <a:latin typeface="+mn-lt"/>
              </a:rPr>
            </a:br>
            <a:r>
              <a:rPr lang="fr-FR" altLang="de-DE" sz="2000" dirty="0">
                <a:latin typeface="+mn-lt"/>
              </a:rPr>
              <a:t>de l’élément naturel [g mol</a:t>
            </a:r>
            <a:r>
              <a:rPr lang="fr-FR" altLang="de-DE" sz="2000" baseline="32000" dirty="0">
                <a:latin typeface="+mn-lt"/>
                <a:ea typeface="Helvetica Neue"/>
                <a:cs typeface="Helvetica Neue"/>
                <a:sym typeface="Helvetica Neue"/>
              </a:rPr>
              <a:t>–1</a:t>
            </a:r>
            <a:r>
              <a:rPr lang="fr-FR" altLang="de-DE" sz="2000" dirty="0">
                <a:latin typeface="+mn-lt"/>
              </a:rPr>
              <a:t>]</a:t>
            </a:r>
          </a:p>
        </p:txBody>
      </p:sp>
      <p:sp>
        <p:nvSpPr>
          <p:cNvPr id="12" name="Text Box 8">
            <a:extLst>
              <a:ext uri="{FF2B5EF4-FFF2-40B4-BE49-F238E27FC236}">
                <a16:creationId xmlns:a16="http://schemas.microsoft.com/office/drawing/2014/main" id="{26D9628F-98C8-4704-B932-953A86C2571E}"/>
              </a:ext>
            </a:extLst>
          </p:cNvPr>
          <p:cNvSpPr txBox="1">
            <a:spLocks/>
          </p:cNvSpPr>
          <p:nvPr/>
        </p:nvSpPr>
        <p:spPr bwMode="auto">
          <a:xfrm>
            <a:off x="6157380" y="1632809"/>
            <a:ext cx="1053509"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2000" dirty="0">
                <a:latin typeface="+mn-lt"/>
              </a:rPr>
              <a:t>Symbole</a:t>
            </a:r>
          </a:p>
        </p:txBody>
      </p:sp>
      <p:sp>
        <p:nvSpPr>
          <p:cNvPr id="13" name="Text Box 9">
            <a:extLst>
              <a:ext uri="{FF2B5EF4-FFF2-40B4-BE49-F238E27FC236}">
                <a16:creationId xmlns:a16="http://schemas.microsoft.com/office/drawing/2014/main" id="{57B33668-B7AD-46D4-9882-002C75F4AFF8}"/>
              </a:ext>
            </a:extLst>
          </p:cNvPr>
          <p:cNvSpPr txBox="1">
            <a:spLocks/>
          </p:cNvSpPr>
          <p:nvPr/>
        </p:nvSpPr>
        <p:spPr bwMode="auto">
          <a:xfrm>
            <a:off x="6177256" y="2171568"/>
            <a:ext cx="642922"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2000" dirty="0">
                <a:latin typeface="+mn-lt"/>
              </a:rPr>
              <a:t>Nom</a:t>
            </a:r>
          </a:p>
        </p:txBody>
      </p:sp>
      <p:sp>
        <p:nvSpPr>
          <p:cNvPr id="14" name="Line 10">
            <a:extLst>
              <a:ext uri="{FF2B5EF4-FFF2-40B4-BE49-F238E27FC236}">
                <a16:creationId xmlns:a16="http://schemas.microsoft.com/office/drawing/2014/main" id="{B77B54F3-9DD6-406F-BD7A-F0F29796AF20}"/>
              </a:ext>
            </a:extLst>
          </p:cNvPr>
          <p:cNvSpPr>
            <a:spLocks noChangeShapeType="1"/>
          </p:cNvSpPr>
          <p:nvPr/>
        </p:nvSpPr>
        <p:spPr bwMode="auto">
          <a:xfrm flipH="1">
            <a:off x="3561559" y="3023702"/>
            <a:ext cx="618042" cy="3175"/>
          </a:xfrm>
          <a:prstGeom prst="line">
            <a:avLst/>
          </a:prstGeom>
          <a:noFill/>
          <a:ln w="25400">
            <a:solidFill>
              <a:srgbClr val="FF2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fr-FR" sz="1400" dirty="0"/>
          </a:p>
        </p:txBody>
      </p:sp>
      <p:sp>
        <p:nvSpPr>
          <p:cNvPr id="15" name="Text Box 11">
            <a:extLst>
              <a:ext uri="{FF2B5EF4-FFF2-40B4-BE49-F238E27FC236}">
                <a16:creationId xmlns:a16="http://schemas.microsoft.com/office/drawing/2014/main" id="{0ADB7FFD-722D-44F0-877D-4D0B6030BECD}"/>
              </a:ext>
            </a:extLst>
          </p:cNvPr>
          <p:cNvSpPr txBox="1">
            <a:spLocks/>
          </p:cNvSpPr>
          <p:nvPr/>
        </p:nvSpPr>
        <p:spPr bwMode="auto">
          <a:xfrm>
            <a:off x="4122957" y="2499804"/>
            <a:ext cx="998670" cy="379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1800" i="1" dirty="0">
                <a:latin typeface="+mn-lt"/>
                <a:ea typeface="Helvetica Neue"/>
                <a:cs typeface="Helvetica Neue"/>
                <a:sym typeface="Helvetica Neue"/>
              </a:rPr>
              <a:t>1</a:t>
            </a:r>
            <a:r>
              <a:rPr lang="fr-FR" altLang="de-DE" sz="1800" i="1" dirty="0">
                <a:latin typeface="+mn-lt"/>
              </a:rPr>
              <a:t>s</a:t>
            </a:r>
            <a:r>
              <a:rPr lang="fr-FR" altLang="de-DE" sz="1800" i="1" baseline="32000" dirty="0">
                <a:latin typeface="+mn-lt"/>
              </a:rPr>
              <a:t>2</a:t>
            </a:r>
            <a:r>
              <a:rPr lang="fr-FR" altLang="de-DE" sz="1800" i="1" dirty="0">
                <a:latin typeface="+mn-lt"/>
              </a:rPr>
              <a:t>2s</a:t>
            </a:r>
            <a:r>
              <a:rPr lang="fr-FR" altLang="de-DE" sz="1800" i="1" baseline="32000" dirty="0">
                <a:latin typeface="+mn-lt"/>
              </a:rPr>
              <a:t>2</a:t>
            </a:r>
            <a:r>
              <a:rPr lang="fr-FR" altLang="de-DE" sz="1800" i="1" dirty="0">
                <a:latin typeface="+mn-lt"/>
              </a:rPr>
              <a:t>2p</a:t>
            </a:r>
            <a:r>
              <a:rPr lang="fr-FR" altLang="de-DE" sz="1800" i="1" baseline="32000" dirty="0">
                <a:latin typeface="+mn-lt"/>
              </a:rPr>
              <a:t>2</a:t>
            </a:r>
            <a:endParaRPr lang="fr-FR" altLang="de-DE" sz="1800" i="1" dirty="0">
              <a:latin typeface="+mn-lt"/>
            </a:endParaRPr>
          </a:p>
        </p:txBody>
      </p:sp>
      <p:sp>
        <p:nvSpPr>
          <p:cNvPr id="16" name="Text Box 12">
            <a:extLst>
              <a:ext uri="{FF2B5EF4-FFF2-40B4-BE49-F238E27FC236}">
                <a16:creationId xmlns:a16="http://schemas.microsoft.com/office/drawing/2014/main" id="{052B5E79-CFBE-4E0D-8EB4-50F1335537F7}"/>
              </a:ext>
            </a:extLst>
          </p:cNvPr>
          <p:cNvSpPr txBox="1">
            <a:spLocks/>
          </p:cNvSpPr>
          <p:nvPr/>
        </p:nvSpPr>
        <p:spPr bwMode="auto">
          <a:xfrm>
            <a:off x="6083064" y="2484415"/>
            <a:ext cx="2601067"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2000" dirty="0">
                <a:latin typeface="+mn-lt"/>
              </a:rPr>
              <a:t>Structure électronique</a:t>
            </a:r>
          </a:p>
        </p:txBody>
      </p:sp>
      <p:sp>
        <p:nvSpPr>
          <p:cNvPr id="17" name="Line 13">
            <a:extLst>
              <a:ext uri="{FF2B5EF4-FFF2-40B4-BE49-F238E27FC236}">
                <a16:creationId xmlns:a16="http://schemas.microsoft.com/office/drawing/2014/main" id="{8E6E9D79-FE98-4247-B87B-BBB2340F877A}"/>
              </a:ext>
            </a:extLst>
          </p:cNvPr>
          <p:cNvSpPr>
            <a:spLocks noChangeShapeType="1"/>
          </p:cNvSpPr>
          <p:nvPr/>
        </p:nvSpPr>
        <p:spPr bwMode="auto">
          <a:xfrm flipH="1" flipV="1">
            <a:off x="3617404" y="1636203"/>
            <a:ext cx="650875" cy="0"/>
          </a:xfrm>
          <a:prstGeom prst="line">
            <a:avLst/>
          </a:prstGeom>
          <a:noFill/>
          <a:ln w="25400">
            <a:solidFill>
              <a:srgbClr val="FF2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fr-FR" sz="1400" dirty="0"/>
          </a:p>
        </p:txBody>
      </p:sp>
      <p:sp>
        <p:nvSpPr>
          <p:cNvPr id="18" name="Line 14">
            <a:extLst>
              <a:ext uri="{FF2B5EF4-FFF2-40B4-BE49-F238E27FC236}">
                <a16:creationId xmlns:a16="http://schemas.microsoft.com/office/drawing/2014/main" id="{187045ED-F79C-4B73-B803-1456C9F694CB}"/>
              </a:ext>
            </a:extLst>
          </p:cNvPr>
          <p:cNvSpPr>
            <a:spLocks noChangeShapeType="1"/>
          </p:cNvSpPr>
          <p:nvPr/>
        </p:nvSpPr>
        <p:spPr bwMode="auto">
          <a:xfrm flipV="1">
            <a:off x="5029419" y="1819649"/>
            <a:ext cx="1092200" cy="12700"/>
          </a:xfrm>
          <a:prstGeom prst="line">
            <a:avLst/>
          </a:prstGeom>
          <a:noFill/>
          <a:ln w="25400">
            <a:solidFill>
              <a:srgbClr val="FF2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fr-FR" sz="1400" dirty="0"/>
          </a:p>
        </p:txBody>
      </p:sp>
      <p:sp>
        <p:nvSpPr>
          <p:cNvPr id="19" name="Line 15">
            <a:extLst>
              <a:ext uri="{FF2B5EF4-FFF2-40B4-BE49-F238E27FC236}">
                <a16:creationId xmlns:a16="http://schemas.microsoft.com/office/drawing/2014/main" id="{8A78FCD2-FD6B-4EF3-A2BD-0B7AD3D2E0AF}"/>
              </a:ext>
            </a:extLst>
          </p:cNvPr>
          <p:cNvSpPr>
            <a:spLocks noChangeShapeType="1"/>
          </p:cNvSpPr>
          <p:nvPr/>
        </p:nvSpPr>
        <p:spPr bwMode="auto">
          <a:xfrm flipV="1">
            <a:off x="5042185" y="2394325"/>
            <a:ext cx="1079433" cy="12699"/>
          </a:xfrm>
          <a:prstGeom prst="line">
            <a:avLst/>
          </a:prstGeom>
          <a:noFill/>
          <a:ln w="25400">
            <a:solidFill>
              <a:srgbClr val="FF2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fr-FR" sz="1400" dirty="0"/>
          </a:p>
        </p:txBody>
      </p:sp>
      <p:sp>
        <p:nvSpPr>
          <p:cNvPr id="20" name="Line 16">
            <a:extLst>
              <a:ext uri="{FF2B5EF4-FFF2-40B4-BE49-F238E27FC236}">
                <a16:creationId xmlns:a16="http://schemas.microsoft.com/office/drawing/2014/main" id="{19E7BFE2-C528-4C91-8D02-4A5CBBE48401}"/>
              </a:ext>
            </a:extLst>
          </p:cNvPr>
          <p:cNvSpPr>
            <a:spLocks noChangeShapeType="1"/>
          </p:cNvSpPr>
          <p:nvPr/>
        </p:nvSpPr>
        <p:spPr bwMode="auto">
          <a:xfrm flipV="1">
            <a:off x="5208807" y="2718879"/>
            <a:ext cx="912811" cy="12700"/>
          </a:xfrm>
          <a:prstGeom prst="line">
            <a:avLst/>
          </a:prstGeom>
          <a:noFill/>
          <a:ln w="25400">
            <a:solidFill>
              <a:srgbClr val="FF2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fr-FR" sz="1400" dirty="0"/>
          </a:p>
        </p:txBody>
      </p:sp>
      <p:sp>
        <p:nvSpPr>
          <p:cNvPr id="21" name="TextBox 20">
            <a:extLst>
              <a:ext uri="{FF2B5EF4-FFF2-40B4-BE49-F238E27FC236}">
                <a16:creationId xmlns:a16="http://schemas.microsoft.com/office/drawing/2014/main" id="{E0F4C87D-C962-4316-8482-7B334BC25B05}"/>
              </a:ext>
            </a:extLst>
          </p:cNvPr>
          <p:cNvSpPr txBox="1"/>
          <p:nvPr/>
        </p:nvSpPr>
        <p:spPr>
          <a:xfrm>
            <a:off x="355600" y="3569911"/>
            <a:ext cx="10820400" cy="3170099"/>
          </a:xfrm>
          <a:prstGeom prst="rect">
            <a:avLst/>
          </a:prstGeom>
          <a:noFill/>
        </p:spPr>
        <p:txBody>
          <a:bodyPr wrap="square" rtlCol="0">
            <a:spAutoFit/>
          </a:bodyPr>
          <a:lstStyle/>
          <a:p>
            <a:r>
              <a:rPr lang="fr-FR" sz="2000" dirty="0"/>
              <a:t>Masse molaire de l’élément naturel = masse molaire moyenne pondérée des isotopes de l’élément dans leur abondance naturelle. </a:t>
            </a:r>
          </a:p>
          <a:p>
            <a:endParaRPr lang="fr-FR" sz="2000" dirty="0"/>
          </a:p>
          <a:p>
            <a:pPr>
              <a:tabLst>
                <a:tab pos="1701800" algn="l"/>
              </a:tabLst>
            </a:pPr>
            <a:r>
              <a:rPr lang="fr-FR" sz="2000" u="sng" dirty="0"/>
              <a:t>Exemple</a:t>
            </a:r>
            <a:r>
              <a:rPr lang="fr-FR" sz="2000" dirty="0"/>
              <a:t>:  	Le carbone se trouve dans la nature à raison de 98.90 % sous la forme isotopique </a:t>
            </a:r>
            <a:r>
              <a:rPr lang="fr-FR" sz="2000" baseline="30000" dirty="0"/>
              <a:t>12</a:t>
            </a:r>
            <a:r>
              <a:rPr lang="fr-FR" sz="2000" dirty="0"/>
              <a:t>C, 	de masse molaire M =12,00000 g mol</a:t>
            </a:r>
            <a:r>
              <a:rPr lang="fr-FR" sz="2000" baseline="30000" dirty="0"/>
              <a:t>–1</a:t>
            </a:r>
            <a:r>
              <a:rPr lang="fr-FR" sz="2000" dirty="0"/>
              <a:t>, et à 1,10 % sous la forme isotopique </a:t>
            </a:r>
            <a:r>
              <a:rPr lang="fr-FR" sz="2000" baseline="30000" dirty="0"/>
              <a:t>13</a:t>
            </a:r>
            <a:r>
              <a:rPr lang="fr-FR" sz="2000" dirty="0"/>
              <a:t>C </a:t>
            </a:r>
          </a:p>
          <a:p>
            <a:pPr>
              <a:tabLst>
                <a:tab pos="1701800" algn="l"/>
              </a:tabLst>
            </a:pPr>
            <a:r>
              <a:rPr lang="fr-FR" sz="2000" dirty="0"/>
              <a:t>	(M = 13,00335 g mol</a:t>
            </a:r>
            <a:r>
              <a:rPr lang="fr-FR" sz="2000" baseline="30000" dirty="0"/>
              <a:t>–1</a:t>
            </a:r>
            <a:r>
              <a:rPr lang="fr-FR" sz="2000" dirty="0"/>
              <a:t>). </a:t>
            </a:r>
          </a:p>
          <a:p>
            <a:pPr>
              <a:tabLst>
                <a:tab pos="1701800" algn="l"/>
              </a:tabLst>
            </a:pPr>
            <a:r>
              <a:rPr lang="fr-FR" sz="2000" dirty="0"/>
              <a:t>	L’isotope radioactif </a:t>
            </a:r>
            <a:r>
              <a:rPr lang="fr-FR" sz="2000" baseline="30000" dirty="0"/>
              <a:t>14</a:t>
            </a:r>
            <a:r>
              <a:rPr lang="fr-FR" sz="2000" dirty="0"/>
              <a:t>C est négligeable (1,2 x 10</a:t>
            </a:r>
            <a:r>
              <a:rPr lang="fr-FR" sz="2000" baseline="30000" dirty="0"/>
              <a:t>–12</a:t>
            </a:r>
            <a:r>
              <a:rPr lang="fr-FR" sz="2000" dirty="0"/>
              <a:t> %).</a:t>
            </a:r>
          </a:p>
          <a:p>
            <a:pPr>
              <a:tabLst>
                <a:tab pos="1701800" algn="l"/>
              </a:tabLst>
            </a:pPr>
            <a:endParaRPr lang="fr-FR" sz="2000" dirty="0"/>
          </a:p>
          <a:p>
            <a:pPr>
              <a:tabLst>
                <a:tab pos="1701800" algn="l"/>
              </a:tabLst>
            </a:pPr>
            <a:r>
              <a:rPr lang="fr-FR" sz="2000" dirty="0"/>
              <a:t>	La masse molaire moyenne de l’élément naturel est donc de </a:t>
            </a:r>
          </a:p>
          <a:p>
            <a:pPr>
              <a:tabLst>
                <a:tab pos="1701800" algn="l"/>
              </a:tabLst>
            </a:pPr>
            <a:r>
              <a:rPr lang="fr-FR" sz="2000" dirty="0"/>
              <a:t>	M = 12,00000 x 0,9890 + 13,00335 x 0,0110 = 12,01104 g mol</a:t>
            </a:r>
            <a:r>
              <a:rPr lang="fr-FR" sz="2000" baseline="30000" dirty="0"/>
              <a:t>–1</a:t>
            </a:r>
          </a:p>
        </p:txBody>
      </p:sp>
    </p:spTree>
    <p:extLst>
      <p:ext uri="{BB962C8B-B14F-4D97-AF65-F5344CB8AC3E}">
        <p14:creationId xmlns:p14="http://schemas.microsoft.com/office/powerpoint/2010/main" val="6172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0ED6-B03B-4ED2-BDD3-1D124EAA6B70}"/>
              </a:ext>
            </a:extLst>
          </p:cNvPr>
          <p:cNvSpPr>
            <a:spLocks noGrp="1"/>
          </p:cNvSpPr>
          <p:nvPr>
            <p:ph type="title"/>
          </p:nvPr>
        </p:nvSpPr>
        <p:spPr/>
        <p:txBody>
          <a:bodyPr/>
          <a:lstStyle/>
          <a:p>
            <a:r>
              <a:rPr lang="fr-CH" b="0" dirty="0"/>
              <a:t>Datation par le carbone 14</a:t>
            </a:r>
            <a:endParaRPr lang="fr-FR" b="0" dirty="0"/>
          </a:p>
        </p:txBody>
      </p:sp>
      <p:pic>
        <p:nvPicPr>
          <p:cNvPr id="6" name="Content Placeholder 5">
            <a:extLst>
              <a:ext uri="{FF2B5EF4-FFF2-40B4-BE49-F238E27FC236}">
                <a16:creationId xmlns:a16="http://schemas.microsoft.com/office/drawing/2014/main" id="{73AA7F24-6D85-474C-9A7A-D0AC102EFF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10600" y="1920240"/>
            <a:ext cx="2743199" cy="3017520"/>
          </a:xfrm>
        </p:spPr>
      </p:pic>
      <p:sp>
        <p:nvSpPr>
          <p:cNvPr id="4" name="Slide Number Placeholder 3">
            <a:extLst>
              <a:ext uri="{FF2B5EF4-FFF2-40B4-BE49-F238E27FC236}">
                <a16:creationId xmlns:a16="http://schemas.microsoft.com/office/drawing/2014/main" id="{BF3761A5-64F5-4B2F-B32C-E9ADD67861AC}"/>
              </a:ext>
            </a:extLst>
          </p:cNvPr>
          <p:cNvSpPr>
            <a:spLocks noGrp="1"/>
          </p:cNvSpPr>
          <p:nvPr>
            <p:ph type="sldNum" sz="quarter" idx="12"/>
          </p:nvPr>
        </p:nvSpPr>
        <p:spPr/>
        <p:txBody>
          <a:bodyPr/>
          <a:lstStyle/>
          <a:p>
            <a:fld id="{4433E520-1D85-46A9-8BDE-2062695E2DA8}" type="slidenum">
              <a:rPr lang="de-CH" smtClean="0"/>
              <a:pPr/>
              <a:t>11</a:t>
            </a:fld>
            <a:endParaRPr lang="de-CH"/>
          </a:p>
        </p:txBody>
      </p:sp>
      <p:sp>
        <p:nvSpPr>
          <p:cNvPr id="8" name="TextBox 7">
            <a:extLst>
              <a:ext uri="{FF2B5EF4-FFF2-40B4-BE49-F238E27FC236}">
                <a16:creationId xmlns:a16="http://schemas.microsoft.com/office/drawing/2014/main" id="{F08D8C87-F296-4178-A316-DC42285568C0}"/>
              </a:ext>
            </a:extLst>
          </p:cNvPr>
          <p:cNvSpPr txBox="1"/>
          <p:nvPr/>
        </p:nvSpPr>
        <p:spPr>
          <a:xfrm>
            <a:off x="8477397" y="1365541"/>
            <a:ext cx="2876402" cy="707886"/>
          </a:xfrm>
          <a:prstGeom prst="rect">
            <a:avLst/>
          </a:prstGeom>
          <a:noFill/>
        </p:spPr>
        <p:txBody>
          <a:bodyPr wrap="square">
            <a:spAutoFit/>
          </a:bodyPr>
          <a:lstStyle/>
          <a:p>
            <a:r>
              <a:rPr lang="fr-CH" sz="2000" dirty="0">
                <a:cs typeface="Arial" panose="020B0604020202020204" pitchFamily="34" charset="0"/>
              </a:rPr>
              <a:t>manuscrits de la mer Morte</a:t>
            </a:r>
            <a:endParaRPr lang="fr-FR" sz="2000" dirty="0">
              <a:cs typeface="Arial" panose="020B0604020202020204" pitchFamily="34" charset="0"/>
            </a:endParaRPr>
          </a:p>
        </p:txBody>
      </p:sp>
      <p:sp>
        <p:nvSpPr>
          <p:cNvPr id="10" name="TextBox 9">
            <a:extLst>
              <a:ext uri="{FF2B5EF4-FFF2-40B4-BE49-F238E27FC236}">
                <a16:creationId xmlns:a16="http://schemas.microsoft.com/office/drawing/2014/main" id="{F27B1744-AD37-4092-8734-4E5018620F04}"/>
              </a:ext>
            </a:extLst>
          </p:cNvPr>
          <p:cNvSpPr txBox="1"/>
          <p:nvPr/>
        </p:nvSpPr>
        <p:spPr>
          <a:xfrm>
            <a:off x="8610600" y="4871354"/>
            <a:ext cx="3503555" cy="400110"/>
          </a:xfrm>
          <a:prstGeom prst="rect">
            <a:avLst/>
          </a:prstGeom>
          <a:noFill/>
        </p:spPr>
        <p:txBody>
          <a:bodyPr wrap="square">
            <a:spAutoFit/>
          </a:bodyPr>
          <a:lstStyle/>
          <a:p>
            <a:r>
              <a:rPr lang="fr-CH" sz="2000" dirty="0">
                <a:cs typeface="Arial" panose="020B0604020202020204" pitchFamily="34" charset="0"/>
              </a:rPr>
              <a:t>250 av. </a:t>
            </a:r>
            <a:r>
              <a:rPr lang="de-CH" sz="2000" dirty="0">
                <a:cs typeface="Arial" panose="020B0604020202020204" pitchFamily="34" charset="0"/>
              </a:rPr>
              <a:t>è</a:t>
            </a:r>
            <a:r>
              <a:rPr lang="fr-CH" sz="2000" dirty="0">
                <a:cs typeface="Arial" panose="020B0604020202020204" pitchFamily="34" charset="0"/>
              </a:rPr>
              <a:t>.c. – </a:t>
            </a:r>
            <a:r>
              <a:rPr kumimoji="0" lang="fr-FR" altLang="fr-FR" sz="2000" b="0" i="0" u="none" strike="noStrike" cap="none" normalizeH="0" baseline="0" dirty="0">
                <a:ln>
                  <a:noFill/>
                </a:ln>
                <a:solidFill>
                  <a:schemeClr val="tx1"/>
                </a:solidFill>
                <a:effectLst/>
                <a:cs typeface="Arial" panose="020B0604020202020204" pitchFamily="34" charset="0"/>
              </a:rPr>
              <a:t>70 apr. </a:t>
            </a:r>
            <a:r>
              <a:rPr lang="de-CH" sz="2000" dirty="0">
                <a:cs typeface="Arial" panose="020B0604020202020204" pitchFamily="34" charset="0"/>
              </a:rPr>
              <a:t>è</a:t>
            </a:r>
            <a:r>
              <a:rPr lang="fr-CH" sz="2000" dirty="0">
                <a:cs typeface="Arial" panose="020B0604020202020204" pitchFamily="34" charset="0"/>
              </a:rPr>
              <a:t>.c.</a:t>
            </a:r>
            <a:endParaRPr lang="fr-FR" sz="2000" dirty="0">
              <a:cs typeface="Arial" panose="020B0604020202020204" pitchFamily="34" charset="0"/>
            </a:endParaRPr>
          </a:p>
        </p:txBody>
      </p:sp>
      <p:sp>
        <p:nvSpPr>
          <p:cNvPr id="14" name="TextBox 13">
            <a:extLst>
              <a:ext uri="{FF2B5EF4-FFF2-40B4-BE49-F238E27FC236}">
                <a16:creationId xmlns:a16="http://schemas.microsoft.com/office/drawing/2014/main" id="{00848CBB-731E-460A-93DE-FD8DF6B09C46}"/>
              </a:ext>
            </a:extLst>
          </p:cNvPr>
          <p:cNvSpPr txBox="1"/>
          <p:nvPr/>
        </p:nvSpPr>
        <p:spPr>
          <a:xfrm>
            <a:off x="307043" y="1518728"/>
            <a:ext cx="7807633" cy="4785926"/>
          </a:xfrm>
          <a:prstGeom prst="rect">
            <a:avLst/>
          </a:prstGeom>
          <a:noFill/>
        </p:spPr>
        <p:txBody>
          <a:bodyPr wrap="square">
            <a:spAutoFit/>
          </a:bodyPr>
          <a:lstStyle/>
          <a:p>
            <a:pPr marL="342900" indent="-342900">
              <a:spcBef>
                <a:spcPts val="600"/>
              </a:spcBef>
              <a:buFont typeface="Arial" panose="020B0604020202020204" pitchFamily="34" charset="0"/>
              <a:buChar char="•"/>
            </a:pPr>
            <a:r>
              <a:rPr lang="fr-CH" sz="2000" baseline="30000" dirty="0">
                <a:cs typeface="Arial" panose="020B0604020202020204" pitchFamily="34" charset="0"/>
              </a:rPr>
              <a:t>14</a:t>
            </a:r>
            <a:r>
              <a:rPr lang="fr-CH" sz="2000" dirty="0">
                <a:cs typeface="Arial" panose="020B0604020202020204" pitchFamily="34" charset="0"/>
              </a:rPr>
              <a:t>C est produit par l'action des rayons cosmiques</a:t>
            </a:r>
          </a:p>
          <a:p>
            <a:pPr marL="342900" indent="-342900">
              <a:spcBef>
                <a:spcPts val="600"/>
              </a:spcBef>
              <a:buFont typeface="Arial" panose="020B0604020202020204" pitchFamily="34" charset="0"/>
              <a:buChar char="•"/>
            </a:pPr>
            <a:endParaRPr lang="fr-CH" sz="2000" dirty="0">
              <a:cs typeface="Arial" panose="020B0604020202020204" pitchFamily="34" charset="0"/>
            </a:endParaRPr>
          </a:p>
          <a:p>
            <a:pPr marL="342900" indent="-342900">
              <a:spcBef>
                <a:spcPts val="600"/>
              </a:spcBef>
              <a:buFont typeface="Arial" panose="020B0604020202020204" pitchFamily="34" charset="0"/>
              <a:buChar char="•"/>
            </a:pPr>
            <a:endParaRPr lang="fr-CH" sz="2000" dirty="0">
              <a:cs typeface="Arial" panose="020B0604020202020204" pitchFamily="34" charset="0"/>
            </a:endParaRPr>
          </a:p>
          <a:p>
            <a:pPr marL="342900" indent="-342900">
              <a:spcBef>
                <a:spcPts val="600"/>
              </a:spcBef>
              <a:buFont typeface="Arial" panose="020B0604020202020204" pitchFamily="34" charset="0"/>
              <a:buChar char="•"/>
            </a:pPr>
            <a:endParaRPr lang="fr-CH" sz="2000" dirty="0">
              <a:cs typeface="Arial" panose="020B0604020202020204" pitchFamily="34" charset="0"/>
            </a:endParaRPr>
          </a:p>
          <a:p>
            <a:pPr marL="342900" indent="-342900">
              <a:spcBef>
                <a:spcPts val="600"/>
              </a:spcBef>
              <a:buFont typeface="Arial" panose="020B0604020202020204" pitchFamily="34" charset="0"/>
              <a:buChar char="•"/>
            </a:pPr>
            <a:endParaRPr lang="fr-CH" sz="2000" dirty="0">
              <a:cs typeface="Arial" panose="020B0604020202020204" pitchFamily="34" charset="0"/>
            </a:endParaRPr>
          </a:p>
          <a:p>
            <a:pPr marL="342900" indent="-342900">
              <a:spcBef>
                <a:spcPts val="600"/>
              </a:spcBef>
              <a:buFont typeface="Arial" panose="020B0604020202020204" pitchFamily="34" charset="0"/>
              <a:buChar char="•"/>
            </a:pPr>
            <a:endParaRPr lang="fr-CH" sz="2000" dirty="0">
              <a:cs typeface="Arial" panose="020B0604020202020204" pitchFamily="34" charset="0"/>
            </a:endParaRPr>
          </a:p>
          <a:p>
            <a:pPr marL="342900" indent="-342900">
              <a:spcBef>
                <a:spcPts val="600"/>
              </a:spcBef>
              <a:buFont typeface="Arial" panose="020B0604020202020204" pitchFamily="34" charset="0"/>
              <a:buChar char="•"/>
            </a:pPr>
            <a:r>
              <a:rPr lang="fr-CH" sz="2000" baseline="30000" dirty="0">
                <a:cs typeface="Arial" panose="020B0604020202020204" pitchFamily="34" charset="0"/>
              </a:rPr>
              <a:t>14</a:t>
            </a:r>
            <a:r>
              <a:rPr lang="fr-CH" sz="2000" dirty="0">
                <a:cs typeface="Arial" panose="020B0604020202020204" pitchFamily="34" charset="0"/>
              </a:rPr>
              <a:t>C se désintègre avec une demi-vie de 5730 ans.</a:t>
            </a:r>
          </a:p>
          <a:p>
            <a:pPr marL="342900" indent="-342900">
              <a:spcBef>
                <a:spcPts val="600"/>
              </a:spcBef>
              <a:buFont typeface="Arial" panose="020B0604020202020204" pitchFamily="34" charset="0"/>
              <a:buChar char="•"/>
            </a:pPr>
            <a:r>
              <a:rPr lang="fr-CH" sz="2000" dirty="0">
                <a:cs typeface="Arial" panose="020B0604020202020204" pitchFamily="34" charset="0"/>
              </a:rPr>
              <a:t>tant que les organismes sont en vie,</a:t>
            </a:r>
            <a:r>
              <a:rPr lang="fr-CH" sz="2000" baseline="30000" dirty="0">
                <a:cs typeface="Arial" panose="020B0604020202020204" pitchFamily="34" charset="0"/>
              </a:rPr>
              <a:t> 14</a:t>
            </a:r>
            <a:r>
              <a:rPr lang="fr-CH" sz="2000" dirty="0">
                <a:cs typeface="Arial" panose="020B0604020202020204" pitchFamily="34" charset="0"/>
              </a:rPr>
              <a:t>C est absorbé dans les mêmes proportions que </a:t>
            </a:r>
            <a:r>
              <a:rPr lang="fr-CH" sz="2000" baseline="30000" dirty="0">
                <a:cs typeface="Arial" panose="020B0604020202020204" pitchFamily="34" charset="0"/>
              </a:rPr>
              <a:t>12</a:t>
            </a:r>
            <a:r>
              <a:rPr lang="fr-CH" sz="2000" dirty="0">
                <a:cs typeface="Arial" panose="020B0604020202020204" pitchFamily="34" charset="0"/>
              </a:rPr>
              <a:t>C et se renouvelle continuellement</a:t>
            </a:r>
          </a:p>
          <a:p>
            <a:pPr marL="342900" indent="-342900">
              <a:spcBef>
                <a:spcPts val="600"/>
              </a:spcBef>
              <a:buFont typeface="Arial" panose="020B0604020202020204" pitchFamily="34" charset="0"/>
              <a:buChar char="•"/>
            </a:pPr>
            <a:r>
              <a:rPr lang="fr-CH" sz="2000" dirty="0">
                <a:cs typeface="Arial" panose="020B0604020202020204" pitchFamily="34" charset="0"/>
              </a:rPr>
              <a:t>après la mort, le </a:t>
            </a:r>
            <a:r>
              <a:rPr lang="fr-CH" sz="2000" baseline="30000" dirty="0">
                <a:cs typeface="Arial" panose="020B0604020202020204" pitchFamily="34" charset="0"/>
              </a:rPr>
              <a:t>14</a:t>
            </a:r>
            <a:r>
              <a:rPr lang="fr-CH" sz="2000" dirty="0">
                <a:cs typeface="Arial" panose="020B0604020202020204" pitchFamily="34" charset="0"/>
              </a:rPr>
              <a:t>C n'est plus absorbé et le rapport </a:t>
            </a:r>
            <a:r>
              <a:rPr lang="fr-CH" sz="2000" baseline="30000" dirty="0">
                <a:cs typeface="Arial" panose="020B0604020202020204" pitchFamily="34" charset="0"/>
              </a:rPr>
              <a:t>14</a:t>
            </a:r>
            <a:r>
              <a:rPr lang="fr-CH" sz="2000" dirty="0">
                <a:cs typeface="Arial" panose="020B0604020202020204" pitchFamily="34" charset="0"/>
              </a:rPr>
              <a:t>C /</a:t>
            </a:r>
            <a:r>
              <a:rPr lang="fr-CH" sz="2000" baseline="30000" dirty="0">
                <a:cs typeface="Arial" panose="020B0604020202020204" pitchFamily="34" charset="0"/>
              </a:rPr>
              <a:t> 12</a:t>
            </a:r>
            <a:r>
              <a:rPr lang="fr-CH" sz="2000" dirty="0">
                <a:cs typeface="Arial" panose="020B0604020202020204" pitchFamily="34" charset="0"/>
              </a:rPr>
              <a:t>C change à partir de ce moment.</a:t>
            </a:r>
          </a:p>
          <a:p>
            <a:pPr marL="342900" indent="-342900">
              <a:spcBef>
                <a:spcPts val="600"/>
              </a:spcBef>
              <a:buFont typeface="Arial" panose="020B0604020202020204" pitchFamily="34" charset="0"/>
              <a:buChar char="•"/>
            </a:pPr>
            <a:r>
              <a:rPr lang="fr-CH" sz="2000" dirty="0">
                <a:cs typeface="Arial" panose="020B0604020202020204" pitchFamily="34" charset="0"/>
              </a:rPr>
              <a:t>cela peut servir d'horloge atomique pour déterminer l'âge des artefacts, des os, etc.</a:t>
            </a:r>
            <a:endParaRPr lang="fr-FR" sz="2000" dirty="0">
              <a:cs typeface="Arial" panose="020B0604020202020204" pitchFamily="34" charset="0"/>
            </a:endParaRPr>
          </a:p>
        </p:txBody>
      </p:sp>
      <p:pic>
        <p:nvPicPr>
          <p:cNvPr id="16" name="Picture 15">
            <a:extLst>
              <a:ext uri="{FF2B5EF4-FFF2-40B4-BE49-F238E27FC236}">
                <a16:creationId xmlns:a16="http://schemas.microsoft.com/office/drawing/2014/main" id="{AEDB0B79-7F0D-4029-9615-62E588CCBAA0}"/>
              </a:ext>
            </a:extLst>
          </p:cNvPr>
          <p:cNvPicPr>
            <a:picLocks noChangeAspect="1"/>
          </p:cNvPicPr>
          <p:nvPr/>
        </p:nvPicPr>
        <p:blipFill rotWithShape="1">
          <a:blip r:embed="rId4">
            <a:extLst>
              <a:ext uri="{28A0092B-C50C-407E-A947-70E740481C1C}">
                <a14:useLocalDpi xmlns:a14="http://schemas.microsoft.com/office/drawing/2010/main" val="0"/>
              </a:ext>
            </a:extLst>
          </a:blip>
          <a:srcRect l="8185" t="12207" r="52827" b="61429"/>
          <a:stretch/>
        </p:blipFill>
        <p:spPr>
          <a:xfrm>
            <a:off x="1813232" y="2073427"/>
            <a:ext cx="3802743" cy="1582057"/>
          </a:xfrm>
          <a:prstGeom prst="rect">
            <a:avLst/>
          </a:prstGeom>
        </p:spPr>
      </p:pic>
    </p:spTree>
    <p:extLst>
      <p:ext uri="{BB962C8B-B14F-4D97-AF65-F5344CB8AC3E}">
        <p14:creationId xmlns:p14="http://schemas.microsoft.com/office/powerpoint/2010/main" val="215248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47E8-B810-4B4A-BF49-C21A16B54BE2}"/>
              </a:ext>
            </a:extLst>
          </p:cNvPr>
          <p:cNvSpPr>
            <a:spLocks noGrp="1"/>
          </p:cNvSpPr>
          <p:nvPr>
            <p:ph type="title"/>
          </p:nvPr>
        </p:nvSpPr>
        <p:spPr/>
        <p:txBody>
          <a:bodyPr>
            <a:normAutofit/>
          </a:bodyPr>
          <a:lstStyle/>
          <a:p>
            <a:r>
              <a:rPr lang="fr-CH" noProof="0" dirty="0"/>
              <a:t>Formule moléculaire</a:t>
            </a:r>
          </a:p>
        </p:txBody>
      </p:sp>
      <p:sp>
        <p:nvSpPr>
          <p:cNvPr id="4" name="Slide Number Placeholder 3">
            <a:extLst>
              <a:ext uri="{FF2B5EF4-FFF2-40B4-BE49-F238E27FC236}">
                <a16:creationId xmlns:a16="http://schemas.microsoft.com/office/drawing/2014/main" id="{888691B3-A15C-4A92-BA5C-861E6A2B4770}"/>
              </a:ext>
            </a:extLst>
          </p:cNvPr>
          <p:cNvSpPr>
            <a:spLocks noGrp="1"/>
          </p:cNvSpPr>
          <p:nvPr>
            <p:ph type="sldNum" sz="quarter" idx="12"/>
          </p:nvPr>
        </p:nvSpPr>
        <p:spPr/>
        <p:txBody>
          <a:bodyPr/>
          <a:lstStyle/>
          <a:p>
            <a:fld id="{4433E520-1D85-46A9-8BDE-2062695E2DA8}" type="slidenum">
              <a:rPr lang="fr-CH" smtClean="0"/>
              <a:t>12</a:t>
            </a:fld>
            <a:endParaRPr lang="fr-CH" dirty="0"/>
          </a:p>
        </p:txBody>
      </p:sp>
      <p:pic>
        <p:nvPicPr>
          <p:cNvPr id="5" name="Picture 3" descr="javascript-selectLink(5).png">
            <a:extLst>
              <a:ext uri="{FF2B5EF4-FFF2-40B4-BE49-F238E27FC236}">
                <a16:creationId xmlns:a16="http://schemas.microsoft.com/office/drawing/2014/main" id="{34635828-EA11-4598-AE9C-B9DAEA864A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218" y="4854575"/>
            <a:ext cx="2110763" cy="186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B129F04E-6D3C-4689-9B74-E6611EDCEC8B}"/>
              </a:ext>
            </a:extLst>
          </p:cNvPr>
          <p:cNvSpPr txBox="1"/>
          <p:nvPr/>
        </p:nvSpPr>
        <p:spPr>
          <a:xfrm>
            <a:off x="386068" y="1362075"/>
            <a:ext cx="11417300" cy="1515800"/>
          </a:xfrm>
          <a:prstGeom prst="rect">
            <a:avLst/>
          </a:prstGeom>
          <a:noFill/>
        </p:spPr>
        <p:txBody>
          <a:bodyPr wrap="square" rtlCol="0">
            <a:spAutoFit/>
          </a:bodyPr>
          <a:lstStyle/>
          <a:p>
            <a:pPr eaLnBrk="1"/>
            <a:r>
              <a:rPr lang="fr-CH" altLang="de-DE" sz="2000" dirty="0"/>
              <a:t>La </a:t>
            </a:r>
            <a:r>
              <a:rPr lang="fr-CH" altLang="de-DE" sz="2000" b="1" i="1" dirty="0">
                <a:solidFill>
                  <a:srgbClr val="0070C0"/>
                </a:solidFill>
                <a:sym typeface="Helvetica Neue"/>
              </a:rPr>
              <a:t>formule chimique d’une molécule</a:t>
            </a:r>
            <a:r>
              <a:rPr lang="fr-CH" altLang="de-DE" sz="2000" b="1" i="1" dirty="0">
                <a:solidFill>
                  <a:srgbClr val="0070C0"/>
                </a:solidFill>
              </a:rPr>
              <a:t> </a:t>
            </a:r>
            <a:r>
              <a:rPr lang="fr-CH" altLang="de-DE" sz="2000" dirty="0"/>
              <a:t>indique le nombre d’atomes </a:t>
            </a:r>
            <a:r>
              <a:rPr lang="fr-CH" altLang="de-DE" sz="2000" i="1" dirty="0"/>
              <a:t>n</a:t>
            </a:r>
            <a:r>
              <a:rPr lang="fr-CH" altLang="de-DE" sz="2000" i="1" baseline="-6000" dirty="0"/>
              <a:t>i</a:t>
            </a:r>
            <a:r>
              <a:rPr lang="fr-CH" altLang="de-DE" sz="2000" dirty="0"/>
              <a:t> de chaque élément </a:t>
            </a:r>
            <a:r>
              <a:rPr lang="fr-CH" altLang="de-DE" sz="2000" dirty="0" err="1"/>
              <a:t>E</a:t>
            </a:r>
            <a:r>
              <a:rPr lang="fr-CH" altLang="de-DE" sz="2000" baseline="-6000" dirty="0" err="1"/>
              <a:t>i</a:t>
            </a:r>
            <a:r>
              <a:rPr lang="fr-CH" altLang="de-DE" sz="2000" dirty="0"/>
              <a:t> la composant. Elle est donnée par une suite des symboles des éléments </a:t>
            </a:r>
            <a:r>
              <a:rPr lang="fr-CH" altLang="de-DE" sz="2000" dirty="0" err="1"/>
              <a:t>E</a:t>
            </a:r>
            <a:r>
              <a:rPr lang="fr-CH" altLang="de-DE" sz="2000" baseline="-6000" dirty="0" err="1"/>
              <a:t>i</a:t>
            </a:r>
            <a:r>
              <a:rPr lang="fr-CH" altLang="de-DE" sz="2000" baseline="-6000" dirty="0"/>
              <a:t> </a:t>
            </a:r>
            <a:r>
              <a:rPr lang="fr-CH" altLang="de-DE" sz="2000" dirty="0"/>
              <a:t>dans l’ordre alphabétique (sauf pour C et H, placés en tête), avec </a:t>
            </a:r>
            <a:r>
              <a:rPr lang="fr-CH" altLang="de-DE" sz="2000" i="1" dirty="0"/>
              <a:t>ni</a:t>
            </a:r>
            <a:r>
              <a:rPr lang="fr-CH" altLang="de-DE" sz="2000" dirty="0"/>
              <a:t> en indice. </a:t>
            </a:r>
          </a:p>
          <a:p>
            <a:pPr eaLnBrk="1">
              <a:spcBef>
                <a:spcPts val="1500"/>
              </a:spcBef>
            </a:pPr>
            <a:r>
              <a:rPr lang="fr-CH" altLang="de-DE" sz="2000" u="sng" dirty="0"/>
              <a:t>Exemple</a:t>
            </a:r>
            <a:r>
              <a:rPr lang="fr-CH" altLang="de-DE" sz="2000" dirty="0"/>
              <a:t>:  formule moléculaire C</a:t>
            </a:r>
            <a:r>
              <a:rPr lang="fr-CH" altLang="de-DE" sz="2000" baseline="-6000" dirty="0"/>
              <a:t>36</a:t>
            </a:r>
            <a:r>
              <a:rPr lang="fr-CH" altLang="de-DE" sz="2000" dirty="0"/>
              <a:t>H</a:t>
            </a:r>
            <a:r>
              <a:rPr lang="fr-CH" altLang="de-DE" sz="2000" baseline="-6000" dirty="0"/>
              <a:t>24</a:t>
            </a:r>
            <a:r>
              <a:rPr lang="fr-CH" altLang="de-DE" sz="2000" dirty="0"/>
              <a:t>FeN</a:t>
            </a:r>
            <a:r>
              <a:rPr lang="fr-CH" altLang="de-DE" sz="2000" baseline="-6000" dirty="0"/>
              <a:t>6</a:t>
            </a:r>
            <a:r>
              <a:rPr lang="fr-CH" altLang="de-DE" sz="2000" dirty="0"/>
              <a:t>O</a:t>
            </a:r>
            <a:r>
              <a:rPr lang="fr-CH" altLang="de-DE" sz="2000" baseline="-6000" dirty="0"/>
              <a:t>4</a:t>
            </a:r>
            <a:r>
              <a:rPr lang="fr-CH" altLang="de-DE" sz="2000" dirty="0"/>
              <a:t>S</a:t>
            </a:r>
          </a:p>
        </p:txBody>
      </p:sp>
      <p:sp>
        <p:nvSpPr>
          <p:cNvPr id="7" name="TextBox 6">
            <a:extLst>
              <a:ext uri="{FF2B5EF4-FFF2-40B4-BE49-F238E27FC236}">
                <a16:creationId xmlns:a16="http://schemas.microsoft.com/office/drawing/2014/main" id="{21637831-6927-40C6-938D-EEF5E76A06EC}"/>
              </a:ext>
            </a:extLst>
          </p:cNvPr>
          <p:cNvSpPr txBox="1"/>
          <p:nvPr/>
        </p:nvSpPr>
        <p:spPr>
          <a:xfrm>
            <a:off x="386068" y="3046586"/>
            <a:ext cx="11417300" cy="1426031"/>
          </a:xfrm>
          <a:prstGeom prst="rect">
            <a:avLst/>
          </a:prstGeom>
          <a:noFill/>
        </p:spPr>
        <p:txBody>
          <a:bodyPr wrap="square" rtlCol="0">
            <a:spAutoFit/>
          </a:bodyPr>
          <a:lstStyle/>
          <a:p>
            <a:pPr eaLnBrk="1">
              <a:spcBef>
                <a:spcPts val="1500"/>
              </a:spcBef>
            </a:pPr>
            <a:r>
              <a:rPr lang="fr-CH" altLang="de-DE" sz="2000" dirty="0"/>
              <a:t>Une molécule contenant plusieurs atomes a évidemment pour masse la somme des masses des atomes qui la composent. </a:t>
            </a:r>
          </a:p>
          <a:p>
            <a:pPr eaLnBrk="1">
              <a:spcBef>
                <a:spcPts val="800"/>
              </a:spcBef>
            </a:pPr>
            <a:r>
              <a:rPr lang="fr-CH" altLang="de-DE" sz="2000" dirty="0"/>
              <a:t>On définit la </a:t>
            </a:r>
            <a:r>
              <a:rPr lang="fr-CH" altLang="de-DE" sz="2000" b="1" i="1" dirty="0">
                <a:solidFill>
                  <a:srgbClr val="0070C0"/>
                </a:solidFill>
                <a:sym typeface="Helvetica Neue"/>
              </a:rPr>
              <a:t>masse molaire</a:t>
            </a:r>
            <a:r>
              <a:rPr lang="fr-CH" altLang="de-DE" sz="2000" b="1" i="1" dirty="0">
                <a:solidFill>
                  <a:srgbClr val="0070C0"/>
                </a:solidFill>
              </a:rPr>
              <a:t> </a:t>
            </a:r>
            <a:r>
              <a:rPr lang="fr-CH" altLang="de-DE" sz="2000" dirty="0"/>
              <a:t>comme étant la somme </a:t>
            </a:r>
            <a:r>
              <a:rPr lang="fr-CH" altLang="de-DE" sz="2000" i="1" dirty="0"/>
              <a:t>M</a:t>
            </a:r>
            <a:r>
              <a:rPr lang="fr-CH" altLang="de-DE" sz="2000" dirty="0"/>
              <a:t> = </a:t>
            </a:r>
            <a:r>
              <a:rPr lang="fr-CH" altLang="de-DE" sz="2000" dirty="0" err="1">
                <a:sym typeface="Symbol" panose="05050102010706020507" pitchFamily="18" charset="2"/>
              </a:rPr>
              <a:t>Σ</a:t>
            </a:r>
            <a:r>
              <a:rPr lang="fr-CH" altLang="de-DE" sz="2000" i="1" dirty="0" err="1"/>
              <a:t>M</a:t>
            </a:r>
            <a:r>
              <a:rPr lang="fr-CH" altLang="de-DE" sz="2000" i="1" baseline="-6000" dirty="0" err="1"/>
              <a:t>i</a:t>
            </a:r>
            <a:r>
              <a:rPr lang="fr-CH" altLang="de-DE" sz="2000" i="1" baseline="-6000" dirty="0"/>
              <a:t> </a:t>
            </a:r>
            <a:r>
              <a:rPr lang="fr-CH" altLang="de-DE" sz="2000" dirty="0"/>
              <a:t>(</a:t>
            </a:r>
            <a:r>
              <a:rPr lang="fr-CH" altLang="de-DE" sz="2000" dirty="0" err="1"/>
              <a:t>E</a:t>
            </a:r>
            <a:r>
              <a:rPr lang="fr-CH" altLang="de-DE" sz="2000" baseline="-6000" dirty="0" err="1"/>
              <a:t>i</a:t>
            </a:r>
            <a:r>
              <a:rPr lang="fr-CH" altLang="de-DE" sz="2000" dirty="0"/>
              <a:t>) x </a:t>
            </a:r>
            <a:r>
              <a:rPr lang="fr-CH" altLang="de-DE" sz="2000" i="1" dirty="0"/>
              <a:t>n</a:t>
            </a:r>
            <a:r>
              <a:rPr lang="fr-CH" altLang="de-DE" sz="2000" baseline="-6000" dirty="0"/>
              <a:t>i</a:t>
            </a:r>
            <a:r>
              <a:rPr lang="fr-CH" altLang="de-DE" sz="2000" dirty="0"/>
              <a:t>  de la masse molaire </a:t>
            </a:r>
            <a:r>
              <a:rPr lang="fr-CH" altLang="de-DE" sz="2000" i="1" dirty="0"/>
              <a:t>M</a:t>
            </a:r>
            <a:r>
              <a:rPr lang="fr-CH" altLang="de-DE" sz="2000" i="1" baseline="-6000" dirty="0"/>
              <a:t>i</a:t>
            </a:r>
            <a:r>
              <a:rPr lang="fr-CH" altLang="de-DE" sz="2000" i="1" dirty="0"/>
              <a:t> </a:t>
            </a:r>
            <a:r>
              <a:rPr lang="fr-CH" altLang="de-DE" sz="2000" dirty="0"/>
              <a:t>de chaque élément </a:t>
            </a:r>
            <a:r>
              <a:rPr lang="fr-CH" altLang="de-DE" sz="2000" dirty="0" err="1"/>
              <a:t>E</a:t>
            </a:r>
            <a:r>
              <a:rPr lang="fr-CH" altLang="de-DE" sz="2000" baseline="-6000" dirty="0" err="1"/>
              <a:t>i</a:t>
            </a:r>
            <a:r>
              <a:rPr lang="fr-CH" altLang="de-DE" sz="2000" dirty="0"/>
              <a:t> la composant, multipliée par le nombre </a:t>
            </a:r>
            <a:r>
              <a:rPr lang="fr-CH" altLang="de-DE" sz="2000" i="1" dirty="0"/>
              <a:t>n</a:t>
            </a:r>
            <a:r>
              <a:rPr lang="fr-CH" altLang="de-DE" sz="2000" baseline="-6000" dirty="0"/>
              <a:t>i</a:t>
            </a:r>
            <a:r>
              <a:rPr lang="fr-CH" altLang="de-DE" sz="2000" dirty="0"/>
              <a:t> d’atomes de cet élément présents dans la molécule.</a:t>
            </a:r>
          </a:p>
        </p:txBody>
      </p:sp>
      <p:sp>
        <p:nvSpPr>
          <p:cNvPr id="8" name="TextBox 7">
            <a:extLst>
              <a:ext uri="{FF2B5EF4-FFF2-40B4-BE49-F238E27FC236}">
                <a16:creationId xmlns:a16="http://schemas.microsoft.com/office/drawing/2014/main" id="{0DDAB85A-EE86-4E26-B417-0FDCC536BF2D}"/>
              </a:ext>
            </a:extLst>
          </p:cNvPr>
          <p:cNvSpPr txBox="1"/>
          <p:nvPr/>
        </p:nvSpPr>
        <p:spPr>
          <a:xfrm>
            <a:off x="386068" y="4641328"/>
            <a:ext cx="7538732" cy="2169825"/>
          </a:xfrm>
          <a:prstGeom prst="rect">
            <a:avLst/>
          </a:prstGeom>
          <a:noFill/>
        </p:spPr>
        <p:txBody>
          <a:bodyPr wrap="square" rtlCol="0">
            <a:spAutoFit/>
          </a:bodyPr>
          <a:lstStyle/>
          <a:p>
            <a:pPr eaLnBrk="1">
              <a:spcBef>
                <a:spcPts val="1500"/>
              </a:spcBef>
            </a:pPr>
            <a:r>
              <a:rPr lang="fr-CH" altLang="de-DE" sz="2000" dirty="0"/>
              <a:t>Une mole du composé contient </a:t>
            </a:r>
            <a:r>
              <a:rPr lang="fr-CH" altLang="de-DE" sz="2000" i="1" dirty="0">
                <a:ea typeface="Helvetica Neue"/>
                <a:cs typeface="Helvetica Neue"/>
                <a:sym typeface="Helvetica Neue"/>
              </a:rPr>
              <a:t>𝒩</a:t>
            </a:r>
            <a:r>
              <a:rPr lang="fr-CH" altLang="de-DE" sz="2000" i="1" baseline="-6000" dirty="0"/>
              <a:t>A</a:t>
            </a:r>
            <a:r>
              <a:rPr lang="fr-CH" altLang="de-DE" sz="2000" dirty="0"/>
              <a:t> molécules. Cette quantité de matière contient donc également </a:t>
            </a:r>
            <a:r>
              <a:rPr lang="fr-CH" altLang="de-DE" sz="2000" i="1" dirty="0"/>
              <a:t>n</a:t>
            </a:r>
            <a:r>
              <a:rPr lang="fr-CH" altLang="de-DE" sz="2000" baseline="-6000" dirty="0"/>
              <a:t>i</a:t>
            </a:r>
            <a:r>
              <a:rPr lang="fr-CH" altLang="de-DE" sz="2000" dirty="0"/>
              <a:t> x </a:t>
            </a:r>
            <a:r>
              <a:rPr lang="fr-CH" altLang="de-DE" sz="2000" i="1" dirty="0">
                <a:ea typeface="Helvetica Neue"/>
                <a:cs typeface="Helvetica Neue"/>
                <a:sym typeface="Helvetica Neue"/>
              </a:rPr>
              <a:t>𝒩</a:t>
            </a:r>
            <a:r>
              <a:rPr lang="fr-CH" altLang="de-DE" sz="2000" i="1" baseline="-6000" dirty="0"/>
              <a:t>A</a:t>
            </a:r>
            <a:r>
              <a:rPr lang="fr-CH" altLang="de-DE" sz="2000" dirty="0"/>
              <a:t> atomes de chacun des éléments </a:t>
            </a:r>
            <a:r>
              <a:rPr lang="fr-CH" altLang="de-DE" sz="2000" dirty="0" err="1"/>
              <a:t>E</a:t>
            </a:r>
            <a:r>
              <a:rPr lang="fr-CH" altLang="de-DE" sz="2000" baseline="-6000" dirty="0" err="1"/>
              <a:t>i</a:t>
            </a:r>
            <a:r>
              <a:rPr lang="fr-CH" altLang="de-DE" sz="2000" dirty="0"/>
              <a:t>.</a:t>
            </a:r>
          </a:p>
          <a:p>
            <a:pPr eaLnBrk="1">
              <a:spcBef>
                <a:spcPts val="1800"/>
              </a:spcBef>
            </a:pPr>
            <a:r>
              <a:rPr lang="fr-CH" altLang="de-DE" sz="2000" u="sng" dirty="0"/>
              <a:t>Exemple</a:t>
            </a:r>
            <a:r>
              <a:rPr lang="fr-CH" altLang="de-DE" sz="2000" dirty="0"/>
              <a:t>:  Le benzène, de formule C</a:t>
            </a:r>
            <a:r>
              <a:rPr lang="fr-CH" altLang="de-DE" sz="2000" baseline="-6000" dirty="0"/>
              <a:t>6</a:t>
            </a:r>
            <a:r>
              <a:rPr lang="fr-CH" altLang="de-DE" sz="2000" dirty="0"/>
              <a:t>H</a:t>
            </a:r>
            <a:r>
              <a:rPr lang="fr-CH" altLang="de-DE" sz="2000" baseline="-6000" dirty="0"/>
              <a:t>6 </a:t>
            </a:r>
            <a:r>
              <a:rPr lang="fr-CH" altLang="de-DE" sz="2000" dirty="0"/>
              <a:t>, a une masse molaire</a:t>
            </a:r>
          </a:p>
          <a:p>
            <a:pPr eaLnBrk="1"/>
            <a:r>
              <a:rPr lang="fr-CH" altLang="de-DE" sz="2000" dirty="0"/>
              <a:t>               </a:t>
            </a:r>
            <a:r>
              <a:rPr lang="fr-CH" altLang="de-DE" sz="2000" i="1" dirty="0"/>
              <a:t>M</a:t>
            </a:r>
            <a:r>
              <a:rPr lang="fr-CH" altLang="de-DE" sz="2000" dirty="0"/>
              <a:t> = 6 x </a:t>
            </a:r>
            <a:r>
              <a:rPr lang="fr-CH" altLang="de-DE" sz="2000" dirty="0">
                <a:ea typeface="Helvetica Neue"/>
                <a:cs typeface="Helvetica Neue"/>
                <a:sym typeface="Helvetica Neue"/>
              </a:rPr>
              <a:t>1</a:t>
            </a:r>
            <a:r>
              <a:rPr lang="fr-CH" altLang="de-DE" sz="2000" dirty="0"/>
              <a:t>2.0</a:t>
            </a:r>
            <a:r>
              <a:rPr lang="fr-CH" altLang="de-DE" sz="2000" dirty="0">
                <a:ea typeface="Helvetica Neue"/>
                <a:cs typeface="Helvetica Neue"/>
                <a:sym typeface="Helvetica Neue"/>
              </a:rPr>
              <a:t>11</a:t>
            </a:r>
            <a:r>
              <a:rPr lang="fr-CH" altLang="de-DE" sz="2000" dirty="0"/>
              <a:t> + 6 x </a:t>
            </a:r>
            <a:r>
              <a:rPr lang="fr-CH" altLang="de-DE" sz="2000" dirty="0">
                <a:ea typeface="Helvetica Neue"/>
                <a:cs typeface="Helvetica Neue"/>
                <a:sym typeface="Helvetica Neue"/>
              </a:rPr>
              <a:t>1</a:t>
            </a:r>
            <a:r>
              <a:rPr lang="fr-CH" altLang="de-DE" sz="2000" dirty="0"/>
              <a:t>.008 = 78.</a:t>
            </a:r>
            <a:r>
              <a:rPr lang="fr-CH" altLang="de-DE" sz="2000" dirty="0">
                <a:ea typeface="Helvetica Neue"/>
                <a:cs typeface="Helvetica Neue"/>
                <a:sym typeface="Helvetica Neue"/>
              </a:rPr>
              <a:t>11</a:t>
            </a:r>
            <a:r>
              <a:rPr lang="fr-CH" altLang="de-DE" sz="2000" dirty="0"/>
              <a:t>4 g</a:t>
            </a:r>
            <a:r>
              <a:rPr lang="fr-CH" altLang="de-DE" sz="2000" dirty="0">
                <a:ea typeface="Apple Symbols"/>
                <a:cs typeface="Apple Symbols"/>
                <a:sym typeface="Apple Symbols"/>
              </a:rPr>
              <a:t> </a:t>
            </a:r>
            <a:r>
              <a:rPr lang="fr-CH" altLang="de-DE" sz="2000" dirty="0"/>
              <a:t>mol</a:t>
            </a:r>
            <a:r>
              <a:rPr lang="fr-CH" altLang="de-DE" sz="2000" baseline="32000" dirty="0"/>
              <a:t>–</a:t>
            </a:r>
            <a:r>
              <a:rPr lang="fr-CH" altLang="de-DE" sz="2000" baseline="32000" dirty="0">
                <a:ea typeface="Helvetica Neue"/>
                <a:cs typeface="Helvetica Neue"/>
                <a:sym typeface="Helvetica Neue"/>
              </a:rPr>
              <a:t>1</a:t>
            </a:r>
            <a:r>
              <a:rPr lang="fr-CH" altLang="de-DE" sz="2000" dirty="0"/>
              <a:t>.   </a:t>
            </a:r>
          </a:p>
          <a:p>
            <a:pPr eaLnBrk="1"/>
            <a:r>
              <a:rPr lang="fr-CH" altLang="de-DE" sz="2000" dirty="0"/>
              <a:t>               78.</a:t>
            </a:r>
            <a:r>
              <a:rPr lang="fr-CH" altLang="de-DE" sz="2000" dirty="0">
                <a:ea typeface="Helvetica Neue"/>
                <a:cs typeface="Helvetica Neue"/>
                <a:sym typeface="Helvetica Neue"/>
              </a:rPr>
              <a:t>11</a:t>
            </a:r>
            <a:r>
              <a:rPr lang="fr-CH" altLang="de-DE" sz="2000" dirty="0"/>
              <a:t>4 g de benzène contiennent </a:t>
            </a:r>
            <a:r>
              <a:rPr lang="fr-CH" altLang="de-DE" sz="2000" i="1" dirty="0">
                <a:ea typeface="Helvetica Neue"/>
                <a:cs typeface="Helvetica Neue"/>
                <a:sym typeface="Helvetica Neue"/>
              </a:rPr>
              <a:t>𝒩</a:t>
            </a:r>
            <a:r>
              <a:rPr lang="fr-CH" altLang="de-DE" sz="2000" i="1" baseline="-6000" dirty="0"/>
              <a:t>A</a:t>
            </a:r>
            <a:r>
              <a:rPr lang="fr-CH" altLang="de-DE" sz="2000" dirty="0"/>
              <a:t> molécules.</a:t>
            </a:r>
          </a:p>
        </p:txBody>
      </p:sp>
    </p:spTree>
    <p:extLst>
      <p:ext uri="{BB962C8B-B14F-4D97-AF65-F5344CB8AC3E}">
        <p14:creationId xmlns:p14="http://schemas.microsoft.com/office/powerpoint/2010/main" val="120254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6B8C9-7C69-454F-9DFB-27C4F3265124}"/>
              </a:ext>
            </a:extLst>
          </p:cNvPr>
          <p:cNvSpPr>
            <a:spLocks noGrp="1"/>
          </p:cNvSpPr>
          <p:nvPr>
            <p:ph type="title"/>
          </p:nvPr>
        </p:nvSpPr>
        <p:spPr/>
        <p:txBody>
          <a:bodyPr>
            <a:normAutofit/>
          </a:bodyPr>
          <a:lstStyle/>
          <a:p>
            <a:r>
              <a:rPr lang="fr-CH" noProof="0" dirty="0"/>
              <a:t>Formule brute</a:t>
            </a:r>
          </a:p>
        </p:txBody>
      </p:sp>
      <p:sp>
        <p:nvSpPr>
          <p:cNvPr id="4" name="Slide Number Placeholder 3">
            <a:extLst>
              <a:ext uri="{FF2B5EF4-FFF2-40B4-BE49-F238E27FC236}">
                <a16:creationId xmlns:a16="http://schemas.microsoft.com/office/drawing/2014/main" id="{A89D5F02-967C-4C29-934D-9B84098B1A96}"/>
              </a:ext>
            </a:extLst>
          </p:cNvPr>
          <p:cNvSpPr>
            <a:spLocks noGrp="1"/>
          </p:cNvSpPr>
          <p:nvPr>
            <p:ph type="sldNum" sz="quarter" idx="12"/>
          </p:nvPr>
        </p:nvSpPr>
        <p:spPr/>
        <p:txBody>
          <a:bodyPr/>
          <a:lstStyle/>
          <a:p>
            <a:fld id="{4433E520-1D85-46A9-8BDE-2062695E2DA8}" type="slidenum">
              <a:rPr lang="de-CH" smtClean="0"/>
              <a:t>13</a:t>
            </a:fld>
            <a:endParaRPr lang="de-CH"/>
          </a:p>
        </p:txBody>
      </p:sp>
      <p:sp>
        <p:nvSpPr>
          <p:cNvPr id="5" name="TextBox 4">
            <a:extLst>
              <a:ext uri="{FF2B5EF4-FFF2-40B4-BE49-F238E27FC236}">
                <a16:creationId xmlns:a16="http://schemas.microsoft.com/office/drawing/2014/main" id="{E4015053-2C63-47E2-B4C2-B6F8196725CE}"/>
              </a:ext>
            </a:extLst>
          </p:cNvPr>
          <p:cNvSpPr txBox="1"/>
          <p:nvPr/>
        </p:nvSpPr>
        <p:spPr>
          <a:xfrm>
            <a:off x="393895" y="1477108"/>
            <a:ext cx="7413674" cy="4431983"/>
          </a:xfrm>
          <a:prstGeom prst="rect">
            <a:avLst/>
          </a:prstGeom>
          <a:noFill/>
        </p:spPr>
        <p:txBody>
          <a:bodyPr wrap="square" rtlCol="0">
            <a:spAutoFit/>
          </a:bodyPr>
          <a:lstStyle/>
          <a:p>
            <a:pPr eaLnBrk="1"/>
            <a:r>
              <a:rPr lang="fr-FR" altLang="de-DE" sz="2000" dirty="0"/>
              <a:t>Dans le cas de composés ioniques ou de certains solides, on ne peut pas donner la formule d’</a:t>
            </a:r>
            <a:r>
              <a:rPr lang="fr-FR" altLang="de-DE" sz="2000" u="sng" dirty="0"/>
              <a:t>une molécule</a:t>
            </a:r>
            <a:r>
              <a:rPr lang="fr-FR" altLang="de-DE" sz="2000" dirty="0"/>
              <a:t> de composé. Il faut donc se contenter d’une formule</a:t>
            </a:r>
            <a:r>
              <a:rPr lang="fr-FR" altLang="de-DE" sz="2000" b="1" i="1" dirty="0">
                <a:ea typeface="Helvetica Neue"/>
                <a:cs typeface="Helvetica Neue"/>
                <a:sym typeface="Helvetica Neue"/>
              </a:rPr>
              <a:t> </a:t>
            </a:r>
            <a:r>
              <a:rPr lang="fr-FR" altLang="de-DE" sz="2000" dirty="0"/>
              <a:t>indiquant le nombre </a:t>
            </a:r>
            <a:r>
              <a:rPr lang="fr-FR" altLang="de-DE" sz="2000" u="sng" dirty="0"/>
              <a:t>relatif</a:t>
            </a:r>
            <a:r>
              <a:rPr lang="fr-FR" altLang="de-DE" sz="2000" dirty="0"/>
              <a:t> d’atomes (ou de ions) de chacun des éléments. </a:t>
            </a:r>
          </a:p>
          <a:p>
            <a:pPr eaLnBrk="1">
              <a:lnSpc>
                <a:spcPct val="40000"/>
              </a:lnSpc>
            </a:pPr>
            <a:endParaRPr lang="fr-FR" altLang="de-DE" sz="2000" dirty="0"/>
          </a:p>
          <a:p>
            <a:pPr eaLnBrk="1"/>
            <a:r>
              <a:rPr lang="fr-FR" altLang="de-DE" sz="2000" dirty="0"/>
              <a:t>Si les indices </a:t>
            </a:r>
            <a:r>
              <a:rPr lang="fr-FR" altLang="de-DE" sz="2000" i="1" dirty="0"/>
              <a:t>n</a:t>
            </a:r>
            <a:r>
              <a:rPr lang="fr-FR" altLang="de-DE" sz="2000" i="1" baseline="-6000" dirty="0"/>
              <a:t>i</a:t>
            </a:r>
            <a:r>
              <a:rPr lang="fr-FR" altLang="de-DE" sz="2000" dirty="0"/>
              <a:t> représentent l’ensemble le plus petit possible de nombres entiers, la formule est appelée</a:t>
            </a:r>
            <a:r>
              <a:rPr lang="fr-FR" altLang="de-DE" sz="2000" b="1" i="1" dirty="0">
                <a:ea typeface="Helvetica Neue"/>
                <a:cs typeface="Helvetica Neue"/>
                <a:sym typeface="Helvetica Neue"/>
              </a:rPr>
              <a:t> </a:t>
            </a:r>
            <a:r>
              <a:rPr lang="fr-FR" altLang="de-DE" sz="2000" b="1" i="1" dirty="0">
                <a:solidFill>
                  <a:srgbClr val="0070C0"/>
                </a:solidFill>
                <a:sym typeface="Helvetica Neue"/>
              </a:rPr>
              <a:t>formule brute</a:t>
            </a:r>
            <a:r>
              <a:rPr lang="fr-FR" altLang="de-DE" sz="2000" b="1" i="1" dirty="0">
                <a:solidFill>
                  <a:srgbClr val="0070C0"/>
                </a:solidFill>
                <a:sym typeface="Gill Sans"/>
              </a:rPr>
              <a:t> </a:t>
            </a:r>
            <a:r>
              <a:rPr lang="fr-FR" altLang="de-DE" sz="2000" dirty="0"/>
              <a:t>ou </a:t>
            </a:r>
            <a:r>
              <a:rPr lang="fr-FR" altLang="de-DE" sz="2000" b="1" i="1" dirty="0">
                <a:solidFill>
                  <a:srgbClr val="0070C0"/>
                </a:solidFill>
                <a:sym typeface="Helvetica Neue"/>
              </a:rPr>
              <a:t>formule-unités</a:t>
            </a:r>
            <a:r>
              <a:rPr lang="fr-FR" altLang="de-DE" sz="2000" b="1" i="1" dirty="0">
                <a:solidFill>
                  <a:srgbClr val="0070C0"/>
                </a:solidFill>
              </a:rPr>
              <a:t>.</a:t>
            </a:r>
          </a:p>
          <a:p>
            <a:pPr eaLnBrk="1">
              <a:lnSpc>
                <a:spcPct val="70000"/>
              </a:lnSpc>
            </a:pPr>
            <a:endParaRPr lang="fr-FR" altLang="de-DE" sz="2000" dirty="0"/>
          </a:p>
          <a:p>
            <a:pPr eaLnBrk="1"/>
            <a:r>
              <a:rPr lang="fr-FR" altLang="de-DE" sz="2000" dirty="0"/>
              <a:t>La masse molaire de tels composés est donc la masse d’une mole de </a:t>
            </a:r>
            <a:r>
              <a:rPr lang="fr-FR" altLang="de-DE" sz="2000" u="sng" dirty="0"/>
              <a:t>formule brute</a:t>
            </a:r>
            <a:r>
              <a:rPr lang="fr-FR" altLang="de-DE" sz="2000" dirty="0"/>
              <a:t>. Une mole contiendra </a:t>
            </a:r>
            <a:r>
              <a:rPr lang="fr-FR" altLang="de-DE" sz="2000" i="1" dirty="0">
                <a:ea typeface="Helvetica Neue"/>
                <a:cs typeface="Helvetica Neue"/>
                <a:sym typeface="Helvetica Neue"/>
              </a:rPr>
              <a:t>𝒩</a:t>
            </a:r>
            <a:r>
              <a:rPr lang="fr-FR" altLang="de-DE" sz="2000" i="1" baseline="-6000" dirty="0"/>
              <a:t>A</a:t>
            </a:r>
            <a:r>
              <a:rPr lang="fr-FR" altLang="de-DE" sz="2000" dirty="0"/>
              <a:t> formules-unités. </a:t>
            </a:r>
          </a:p>
          <a:p>
            <a:pPr eaLnBrk="1"/>
            <a:endParaRPr lang="fr-FR" altLang="de-DE" sz="2000" dirty="0"/>
          </a:p>
          <a:p>
            <a:pPr eaLnBrk="1"/>
            <a:endParaRPr lang="fr-FR" altLang="de-DE" sz="2000" dirty="0"/>
          </a:p>
          <a:p>
            <a:pPr eaLnBrk="1"/>
            <a:r>
              <a:rPr lang="fr-FR" altLang="de-DE" sz="2000" u="sng" dirty="0"/>
              <a:t>Exemple</a:t>
            </a:r>
            <a:r>
              <a:rPr lang="fr-FR" altLang="de-DE" sz="2000" dirty="0"/>
              <a:t>:  Le chlorure de sodium a pour formule brute </a:t>
            </a:r>
            <a:r>
              <a:rPr lang="fr-FR" altLang="de-DE" sz="2000" dirty="0" err="1"/>
              <a:t>NaCl</a:t>
            </a:r>
            <a:r>
              <a:rPr lang="fr-FR" altLang="de-DE" sz="2000" dirty="0"/>
              <a:t>. Il est impossible d’isoler une molécule de sel dans le solide ou en solution.</a:t>
            </a:r>
          </a:p>
        </p:txBody>
      </p:sp>
      <p:pic>
        <p:nvPicPr>
          <p:cNvPr id="6" name="Picture 4" descr="dissolving.jpg">
            <a:extLst>
              <a:ext uri="{FF2B5EF4-FFF2-40B4-BE49-F238E27FC236}">
                <a16:creationId xmlns:a16="http://schemas.microsoft.com/office/drawing/2014/main" id="{43B813E2-1FF0-43D4-A479-1B5C86287D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2265" y="3429000"/>
            <a:ext cx="2857655" cy="2592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descr="nacl.jpg">
            <a:extLst>
              <a:ext uri="{FF2B5EF4-FFF2-40B4-BE49-F238E27FC236}">
                <a16:creationId xmlns:a16="http://schemas.microsoft.com/office/drawing/2014/main" id="{11A2DF0D-5DCE-4AE3-A769-589DA52C2B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4145" y="673039"/>
            <a:ext cx="2875775" cy="2588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38736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6591-6E7D-4C17-A5FF-9BE40F196005}"/>
              </a:ext>
            </a:extLst>
          </p:cNvPr>
          <p:cNvSpPr>
            <a:spLocks noGrp="1"/>
          </p:cNvSpPr>
          <p:nvPr>
            <p:ph type="title"/>
          </p:nvPr>
        </p:nvSpPr>
        <p:spPr/>
        <p:txBody>
          <a:bodyPr>
            <a:normAutofit/>
          </a:bodyPr>
          <a:lstStyle/>
          <a:p>
            <a:r>
              <a:rPr lang="fr-CH" noProof="0" dirty="0"/>
              <a:t>Concentration des solutions</a:t>
            </a:r>
          </a:p>
        </p:txBody>
      </p:sp>
      <p:sp>
        <p:nvSpPr>
          <p:cNvPr id="5" name="Text Box 3">
            <a:extLst>
              <a:ext uri="{FF2B5EF4-FFF2-40B4-BE49-F238E27FC236}">
                <a16:creationId xmlns:a16="http://schemas.microsoft.com/office/drawing/2014/main" id="{084854C4-9329-4D35-ABDB-68B8C8099C2C}"/>
              </a:ext>
            </a:extLst>
          </p:cNvPr>
          <p:cNvSpPr txBox="1">
            <a:spLocks/>
          </p:cNvSpPr>
          <p:nvPr/>
        </p:nvSpPr>
        <p:spPr bwMode="auto">
          <a:xfrm>
            <a:off x="488487" y="1755273"/>
            <a:ext cx="11053027" cy="468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eaLnBrk="1"/>
            <a:r>
              <a:rPr lang="fr-CH" altLang="de-DE" sz="2000" dirty="0">
                <a:latin typeface="+mn-lt"/>
                <a:ea typeface="Helvetica Neue"/>
                <a:cs typeface="Helvetica Neue"/>
                <a:sym typeface="Helvetica Neue"/>
              </a:rPr>
              <a:t>1</a:t>
            </a:r>
            <a:r>
              <a:rPr lang="fr-CH" altLang="de-DE" sz="2000" dirty="0">
                <a:latin typeface="+mn-lt"/>
              </a:rPr>
              <a:t>) La </a:t>
            </a:r>
            <a:r>
              <a:rPr lang="fr-CH" altLang="de-DE" sz="2000" b="1" i="1" dirty="0">
                <a:solidFill>
                  <a:srgbClr val="0070C0"/>
                </a:solidFill>
                <a:latin typeface="+mn-lt"/>
                <a:ea typeface="+mn-ea"/>
                <a:cs typeface="+mn-cs"/>
                <a:sym typeface="Helvetica Neue"/>
              </a:rPr>
              <a:t>molarité</a:t>
            </a:r>
            <a:r>
              <a:rPr lang="fr-CH" altLang="de-DE" sz="2000" b="1" i="1" dirty="0">
                <a:latin typeface="+mn-lt"/>
                <a:ea typeface="Helvetica Neue"/>
                <a:cs typeface="Helvetica Neue"/>
                <a:sym typeface="Helvetica Neue"/>
              </a:rPr>
              <a:t> </a:t>
            </a:r>
            <a:r>
              <a:rPr lang="fr-CH" altLang="de-DE" sz="2000" dirty="0">
                <a:latin typeface="+mn-lt"/>
              </a:rPr>
              <a:t>(ou</a:t>
            </a:r>
            <a:r>
              <a:rPr lang="fr-CH" altLang="de-DE" sz="2000" b="1" i="1" dirty="0">
                <a:latin typeface="+mn-lt"/>
              </a:rPr>
              <a:t> </a:t>
            </a:r>
            <a:r>
              <a:rPr lang="fr-CH" altLang="de-DE" sz="2000" b="1" i="1" dirty="0">
                <a:solidFill>
                  <a:srgbClr val="0070C0"/>
                </a:solidFill>
                <a:latin typeface="+mn-lt"/>
                <a:ea typeface="+mn-ea"/>
                <a:cs typeface="+mn-cs"/>
                <a:sym typeface="Helvetica Neue"/>
              </a:rPr>
              <a:t>concentration molaire</a:t>
            </a:r>
            <a:r>
              <a:rPr lang="fr-CH" altLang="de-DE" sz="2000" i="1" dirty="0">
                <a:latin typeface="+mn-lt"/>
              </a:rPr>
              <a:t>)</a:t>
            </a:r>
            <a:r>
              <a:rPr lang="fr-CH" altLang="de-DE" sz="2000" b="1" i="1" dirty="0">
                <a:latin typeface="+mn-lt"/>
                <a:ea typeface="Helvetica Neue"/>
                <a:cs typeface="Helvetica Neue"/>
                <a:sym typeface="Helvetica Neue"/>
              </a:rPr>
              <a:t> </a:t>
            </a:r>
            <a:r>
              <a:rPr lang="fr-CH" altLang="de-DE" sz="2000" dirty="0">
                <a:latin typeface="+mn-lt"/>
              </a:rPr>
              <a:t>d’une solution est le rapport du nombre de moles du </a:t>
            </a:r>
            <a:r>
              <a:rPr lang="fr-CH" altLang="de-DE" sz="2000" u="sng" dirty="0">
                <a:latin typeface="+mn-lt"/>
              </a:rPr>
              <a:t>soluté</a:t>
            </a:r>
            <a:r>
              <a:rPr lang="fr-CH" altLang="de-DE" sz="2000" dirty="0">
                <a:latin typeface="+mn-lt"/>
              </a:rPr>
              <a:t> dans un volume (exprimé en litres) de </a:t>
            </a:r>
            <a:r>
              <a:rPr lang="fr-CH" altLang="de-DE" sz="2000" u="sng" dirty="0">
                <a:latin typeface="+mn-lt"/>
              </a:rPr>
              <a:t>solution</a:t>
            </a:r>
            <a:r>
              <a:rPr lang="fr-CH" altLang="de-DE" sz="2000" dirty="0">
                <a:latin typeface="+mn-lt"/>
              </a:rPr>
              <a:t>: </a:t>
            </a:r>
            <a:r>
              <a:rPr lang="fr-CH" altLang="de-DE" sz="2000" i="1" dirty="0">
                <a:latin typeface="+mn-lt"/>
              </a:rPr>
              <a:t>c = n / V </a:t>
            </a:r>
          </a:p>
          <a:p>
            <a:pPr eaLnBrk="1"/>
            <a:endParaRPr lang="fr-CH" altLang="de-DE" sz="2000" dirty="0">
              <a:latin typeface="+mn-lt"/>
            </a:endParaRPr>
          </a:p>
          <a:p>
            <a:pPr eaLnBrk="1"/>
            <a:r>
              <a:rPr lang="fr-CH" altLang="de-DE" sz="2000" b="1" dirty="0">
                <a:solidFill>
                  <a:srgbClr val="C00000"/>
                </a:solidFill>
                <a:latin typeface="+mn-lt"/>
              </a:rPr>
              <a:t>Attention! </a:t>
            </a:r>
            <a:r>
              <a:rPr lang="fr-CH" altLang="de-DE" sz="2000" dirty="0">
                <a:solidFill>
                  <a:srgbClr val="C00000"/>
                </a:solidFill>
                <a:latin typeface="+mn-lt"/>
              </a:rPr>
              <a:t>Le volume n’est généralement pas conservé pendant la dissolution du soluté.</a:t>
            </a:r>
          </a:p>
          <a:p>
            <a:pPr eaLnBrk="1"/>
            <a:endParaRPr lang="fr-CH" altLang="de-DE" sz="2000" dirty="0">
              <a:latin typeface="+mn-lt"/>
            </a:endParaRPr>
          </a:p>
          <a:p>
            <a:pPr eaLnBrk="1"/>
            <a:r>
              <a:rPr lang="fr-CH" altLang="de-DE" sz="2000" dirty="0">
                <a:latin typeface="+mn-lt"/>
              </a:rPr>
              <a:t>L’unité de molarité est la mole par litre </a:t>
            </a:r>
            <a:r>
              <a:rPr lang="fr-CH" altLang="de-DE" sz="2000" b="1" i="1" dirty="0">
                <a:latin typeface="+mn-lt"/>
                <a:ea typeface="Helvetica Neue"/>
                <a:cs typeface="Helvetica Neue"/>
                <a:sym typeface="Helvetica Neue"/>
              </a:rPr>
              <a:t>[mol</a:t>
            </a:r>
            <a:r>
              <a:rPr lang="fr-CH" altLang="de-DE" sz="2000" dirty="0">
                <a:latin typeface="+mn-lt"/>
                <a:ea typeface="Apple Symbols"/>
                <a:cs typeface="Apple Symbols"/>
                <a:sym typeface="Apple Symbols"/>
              </a:rPr>
              <a:t> </a:t>
            </a:r>
            <a:r>
              <a:rPr lang="fr-CH" altLang="de-DE" sz="2000" b="1" i="1" dirty="0">
                <a:latin typeface="+mn-lt"/>
                <a:ea typeface="Helvetica Neue"/>
                <a:cs typeface="Helvetica Neue"/>
                <a:sym typeface="Helvetica Neue"/>
              </a:rPr>
              <a:t>L</a:t>
            </a:r>
            <a:r>
              <a:rPr lang="fr-CH" altLang="de-DE" sz="2000" b="1" i="1" baseline="32000" dirty="0">
                <a:latin typeface="+mn-lt"/>
                <a:ea typeface="Helvetica Neue"/>
                <a:cs typeface="Helvetica Neue"/>
                <a:sym typeface="Helvetica Neue"/>
              </a:rPr>
              <a:t>–1</a:t>
            </a:r>
            <a:r>
              <a:rPr lang="fr-CH" altLang="de-DE" sz="2000" b="1" i="1" dirty="0">
                <a:latin typeface="+mn-lt"/>
                <a:ea typeface="Helvetica Neue"/>
                <a:cs typeface="Helvetica Neue"/>
                <a:sym typeface="Helvetica Neue"/>
              </a:rPr>
              <a:t>]</a:t>
            </a:r>
            <a:r>
              <a:rPr lang="fr-CH" altLang="de-DE" sz="2000" dirty="0">
                <a:latin typeface="+mn-lt"/>
              </a:rPr>
              <a:t>. On la représente par le symbole </a:t>
            </a:r>
            <a:r>
              <a:rPr lang="fr-CH" altLang="de-DE" sz="2000" b="1" i="1" dirty="0">
                <a:latin typeface="+mn-lt"/>
                <a:ea typeface="Helvetica Neue"/>
                <a:cs typeface="Helvetica Neue"/>
                <a:sym typeface="Helvetica Neue"/>
              </a:rPr>
              <a:t>M</a:t>
            </a:r>
            <a:r>
              <a:rPr lang="fr-CH" altLang="de-DE" sz="2000" i="1" dirty="0">
                <a:latin typeface="+mn-lt"/>
                <a:ea typeface="Helvetica Neue"/>
                <a:cs typeface="Helvetica Neue"/>
                <a:sym typeface="Helvetica Neue"/>
              </a:rPr>
              <a:t> </a:t>
            </a:r>
            <a:r>
              <a:rPr lang="fr-CH" altLang="de-DE" sz="2000" dirty="0">
                <a:latin typeface="+mn-lt"/>
              </a:rPr>
              <a:t>:  </a:t>
            </a:r>
            <a:r>
              <a:rPr lang="fr-CH" altLang="de-DE" sz="2000" dirty="0">
                <a:latin typeface="+mn-lt"/>
                <a:ea typeface="Helvetica Neue"/>
                <a:cs typeface="Helvetica Neue"/>
                <a:sym typeface="Helvetica Neue"/>
              </a:rPr>
              <a:t>1</a:t>
            </a:r>
            <a:r>
              <a:rPr lang="fr-CH" altLang="de-DE" sz="2000" dirty="0">
                <a:latin typeface="+mn-lt"/>
              </a:rPr>
              <a:t> M ≡ </a:t>
            </a:r>
            <a:r>
              <a:rPr lang="fr-CH" altLang="de-DE" sz="2000" dirty="0">
                <a:latin typeface="+mn-lt"/>
                <a:ea typeface="Helvetica Neue"/>
                <a:cs typeface="Helvetica Neue"/>
                <a:sym typeface="Helvetica Neue"/>
              </a:rPr>
              <a:t>1</a:t>
            </a:r>
            <a:r>
              <a:rPr lang="fr-CH" altLang="de-DE" sz="2000" dirty="0">
                <a:latin typeface="+mn-lt"/>
              </a:rPr>
              <a:t> mol</a:t>
            </a:r>
            <a:r>
              <a:rPr lang="fr-CH" altLang="de-DE" sz="2000" dirty="0">
                <a:latin typeface="+mn-lt"/>
                <a:ea typeface="Apple Symbols"/>
                <a:cs typeface="Apple Symbols"/>
                <a:sym typeface="Apple Symbols"/>
              </a:rPr>
              <a:t> </a:t>
            </a:r>
            <a:r>
              <a:rPr lang="fr-CH" altLang="de-DE" sz="2000" dirty="0">
                <a:latin typeface="+mn-lt"/>
              </a:rPr>
              <a:t>L</a:t>
            </a:r>
            <a:r>
              <a:rPr lang="fr-CH" altLang="de-DE" sz="2000" baseline="32000" dirty="0">
                <a:latin typeface="+mn-lt"/>
              </a:rPr>
              <a:t>–</a:t>
            </a:r>
            <a:r>
              <a:rPr lang="fr-CH" altLang="de-DE" sz="2000" baseline="32000" dirty="0">
                <a:latin typeface="+mn-lt"/>
                <a:ea typeface="Helvetica Neue"/>
                <a:cs typeface="Helvetica Neue"/>
                <a:sym typeface="Helvetica Neue"/>
              </a:rPr>
              <a:t>1</a:t>
            </a:r>
            <a:r>
              <a:rPr lang="fr-CH" altLang="de-DE" sz="2000" dirty="0">
                <a:latin typeface="+mn-lt"/>
              </a:rPr>
              <a:t>. Certains sous-multiples comme mM (</a:t>
            </a:r>
            <a:r>
              <a:rPr lang="fr-CH" altLang="de-DE" sz="2000" dirty="0">
                <a:latin typeface="+mn-lt"/>
                <a:ea typeface="Helvetica Neue"/>
                <a:cs typeface="Helvetica Neue"/>
                <a:sym typeface="Helvetica Neue"/>
              </a:rPr>
              <a:t>1</a:t>
            </a:r>
            <a:r>
              <a:rPr lang="fr-CH" altLang="de-DE" sz="2000" dirty="0">
                <a:latin typeface="+mn-lt"/>
              </a:rPr>
              <a:t>0</a:t>
            </a:r>
            <a:r>
              <a:rPr lang="fr-CH" altLang="de-DE" sz="2000" baseline="32000" dirty="0">
                <a:latin typeface="+mn-lt"/>
              </a:rPr>
              <a:t>–3</a:t>
            </a:r>
            <a:r>
              <a:rPr lang="fr-CH" altLang="de-DE" sz="2000" dirty="0">
                <a:latin typeface="+mn-lt"/>
              </a:rPr>
              <a:t> M) et </a:t>
            </a:r>
            <a:r>
              <a:rPr lang="fr-CH" altLang="de-DE" sz="2000" i="1" dirty="0">
                <a:latin typeface="+mn-lt"/>
              </a:rPr>
              <a:t>µ</a:t>
            </a:r>
            <a:r>
              <a:rPr lang="fr-CH" altLang="de-DE" sz="2000" dirty="0">
                <a:latin typeface="+mn-lt"/>
              </a:rPr>
              <a:t>M (</a:t>
            </a:r>
            <a:r>
              <a:rPr lang="fr-CH" altLang="de-DE" sz="2000" dirty="0">
                <a:latin typeface="+mn-lt"/>
                <a:ea typeface="Helvetica Neue"/>
                <a:cs typeface="Helvetica Neue"/>
                <a:sym typeface="Helvetica Neue"/>
              </a:rPr>
              <a:t>1</a:t>
            </a:r>
            <a:r>
              <a:rPr lang="fr-CH" altLang="de-DE" sz="2000" dirty="0">
                <a:latin typeface="+mn-lt"/>
              </a:rPr>
              <a:t>0</a:t>
            </a:r>
            <a:r>
              <a:rPr lang="fr-CH" altLang="de-DE" sz="2000" baseline="32000" dirty="0">
                <a:latin typeface="+mn-lt"/>
              </a:rPr>
              <a:t>–6</a:t>
            </a:r>
            <a:r>
              <a:rPr lang="fr-CH" altLang="de-DE" sz="2000" dirty="0">
                <a:latin typeface="+mn-lt"/>
              </a:rPr>
              <a:t> M) sont souvent utilisés en pratique.</a:t>
            </a:r>
          </a:p>
          <a:p>
            <a:pPr eaLnBrk="1"/>
            <a:endParaRPr lang="fr-CH" altLang="de-DE" sz="2000" dirty="0">
              <a:latin typeface="+mn-lt"/>
            </a:endParaRPr>
          </a:p>
          <a:p>
            <a:pPr eaLnBrk="1"/>
            <a:r>
              <a:rPr lang="fr-CH" altLang="de-DE" sz="2000" dirty="0">
                <a:latin typeface="+mn-lt"/>
              </a:rPr>
              <a:t>2) La </a:t>
            </a:r>
            <a:r>
              <a:rPr lang="fr-CH" altLang="de-DE" sz="2000" b="1" i="1" dirty="0">
                <a:solidFill>
                  <a:srgbClr val="0070C0"/>
                </a:solidFill>
                <a:latin typeface="+mn-lt"/>
                <a:ea typeface="+mn-ea"/>
                <a:cs typeface="+mn-cs"/>
                <a:sym typeface="Helvetica Neue"/>
              </a:rPr>
              <a:t>molalité</a:t>
            </a:r>
            <a:r>
              <a:rPr lang="fr-CH" altLang="de-DE" sz="2000" dirty="0">
                <a:latin typeface="+mn-lt"/>
              </a:rPr>
              <a:t> (ou </a:t>
            </a:r>
            <a:r>
              <a:rPr lang="fr-CH" altLang="de-DE" sz="2000" b="1" i="1" dirty="0">
                <a:solidFill>
                  <a:srgbClr val="0070C0"/>
                </a:solidFill>
                <a:latin typeface="+mn-lt"/>
                <a:ea typeface="+mn-ea"/>
                <a:cs typeface="+mn-cs"/>
                <a:sym typeface="Helvetica Neue"/>
              </a:rPr>
              <a:t>concentration molale</a:t>
            </a:r>
            <a:r>
              <a:rPr lang="fr-CH" altLang="de-DE" sz="2000" dirty="0">
                <a:latin typeface="+mn-lt"/>
              </a:rPr>
              <a:t>) </a:t>
            </a:r>
            <a:r>
              <a:rPr lang="fr-CH" altLang="de-DE" sz="2000" i="1" dirty="0">
                <a:latin typeface="+mn-lt"/>
              </a:rPr>
              <a:t>c</a:t>
            </a:r>
            <a:r>
              <a:rPr lang="fr-CH" altLang="de-DE" sz="2000" i="1" baseline="-6000" dirty="0">
                <a:latin typeface="+mn-lt"/>
              </a:rPr>
              <a:t>m</a:t>
            </a:r>
            <a:r>
              <a:rPr lang="fr-CH" altLang="de-DE" sz="2000" baseline="-6000" dirty="0">
                <a:latin typeface="+mn-lt"/>
              </a:rPr>
              <a:t> </a:t>
            </a:r>
            <a:r>
              <a:rPr lang="fr-CH" altLang="de-DE" sz="2000" dirty="0">
                <a:latin typeface="+mn-lt"/>
              </a:rPr>
              <a:t>d’une solution, dont l’unité est représentée par le symbole </a:t>
            </a:r>
            <a:r>
              <a:rPr lang="fr-CH" altLang="de-DE" sz="2000" b="1" i="1" dirty="0">
                <a:latin typeface="+mn-lt"/>
                <a:ea typeface="Helvetica Neue"/>
                <a:cs typeface="Helvetica Neue"/>
                <a:sym typeface="Helvetica Neue"/>
              </a:rPr>
              <a:t>m</a:t>
            </a:r>
            <a:r>
              <a:rPr lang="fr-CH" altLang="de-DE" sz="2000" dirty="0">
                <a:latin typeface="+mn-lt"/>
              </a:rPr>
              <a:t>, est le nombre de moles de soluté par </a:t>
            </a:r>
            <a:r>
              <a:rPr lang="fr-CH" altLang="de-DE" sz="2000" u="sng" dirty="0">
                <a:latin typeface="+mn-lt"/>
              </a:rPr>
              <a:t>kilogramme de solvant </a:t>
            </a:r>
            <a:r>
              <a:rPr lang="fr-CH" altLang="de-DE" sz="2000" dirty="0">
                <a:latin typeface="+mn-lt"/>
              </a:rPr>
              <a:t>: </a:t>
            </a:r>
            <a:r>
              <a:rPr lang="fr-CH" altLang="de-DE" sz="2000" i="1" dirty="0">
                <a:latin typeface="+mn-lt"/>
              </a:rPr>
              <a:t>c</a:t>
            </a:r>
            <a:r>
              <a:rPr lang="fr-CH" altLang="de-DE" sz="2000" i="1" baseline="-6000" dirty="0">
                <a:latin typeface="+mn-lt"/>
              </a:rPr>
              <a:t>m</a:t>
            </a:r>
            <a:r>
              <a:rPr lang="fr-CH" altLang="de-DE" sz="2000" i="1" dirty="0">
                <a:latin typeface="+mn-lt"/>
              </a:rPr>
              <a:t> = n / </a:t>
            </a:r>
            <a:r>
              <a:rPr lang="fr-CH" altLang="de-DE" sz="2000" i="1" dirty="0" err="1">
                <a:latin typeface="+mn-lt"/>
              </a:rPr>
              <a:t>m</a:t>
            </a:r>
            <a:r>
              <a:rPr lang="fr-CH" altLang="de-DE" sz="2000" i="1" baseline="-6000" dirty="0" err="1">
                <a:latin typeface="+mn-lt"/>
              </a:rPr>
              <a:t>solvant</a:t>
            </a:r>
            <a:r>
              <a:rPr lang="fr-CH" altLang="de-DE" sz="2000" dirty="0">
                <a:latin typeface="+mn-lt"/>
              </a:rPr>
              <a:t> [mol</a:t>
            </a:r>
            <a:r>
              <a:rPr lang="fr-CH" altLang="de-DE" sz="2000" dirty="0">
                <a:latin typeface="+mn-lt"/>
                <a:ea typeface="Apple Symbols"/>
                <a:cs typeface="Apple Symbols"/>
                <a:sym typeface="Apple Symbols"/>
              </a:rPr>
              <a:t> </a:t>
            </a:r>
            <a:r>
              <a:rPr lang="fr-CH" altLang="de-DE" sz="2000" dirty="0">
                <a:latin typeface="+mn-lt"/>
              </a:rPr>
              <a:t>kg</a:t>
            </a:r>
            <a:r>
              <a:rPr lang="fr-CH" altLang="de-DE" sz="2000" baseline="32000" dirty="0">
                <a:latin typeface="+mn-lt"/>
              </a:rPr>
              <a:t>–1</a:t>
            </a:r>
            <a:r>
              <a:rPr lang="fr-CH" altLang="de-DE" sz="2000" dirty="0">
                <a:latin typeface="+mn-lt"/>
                <a:ea typeface="Apple Symbols"/>
                <a:cs typeface="Apple Symbols"/>
                <a:sym typeface="Apple Symbols"/>
              </a:rPr>
              <a:t>].</a:t>
            </a:r>
            <a:r>
              <a:rPr lang="fr-CH" altLang="de-DE" sz="2000" dirty="0">
                <a:latin typeface="+mn-lt"/>
              </a:rPr>
              <a:t> </a:t>
            </a:r>
          </a:p>
          <a:p>
            <a:pPr eaLnBrk="1"/>
            <a:r>
              <a:rPr lang="fr-CH" altLang="de-DE" sz="2000" dirty="0">
                <a:latin typeface="+mn-lt"/>
              </a:rPr>
              <a:t>La molalité (c</a:t>
            </a:r>
            <a:r>
              <a:rPr lang="fr-CH" altLang="de-DE" sz="2000" i="1" baseline="-6000" dirty="0">
                <a:latin typeface="+mn-lt"/>
              </a:rPr>
              <a:t>m</a:t>
            </a:r>
            <a:r>
              <a:rPr lang="fr-CH" altLang="de-DE" sz="2000" dirty="0">
                <a:latin typeface="+mn-lt"/>
              </a:rPr>
              <a:t> [m]) ne peut pas être calculée à partir de la molarité (</a:t>
            </a:r>
            <a:r>
              <a:rPr lang="fr-CH" altLang="de-DE" sz="2000" i="1" dirty="0">
                <a:latin typeface="+mn-lt"/>
              </a:rPr>
              <a:t>c </a:t>
            </a:r>
            <a:r>
              <a:rPr lang="fr-CH" altLang="de-DE" sz="2000" dirty="0">
                <a:latin typeface="+mn-lt"/>
              </a:rPr>
              <a:t>[M]), à moins de connaître la masse volumique 𝜚 de la solution.</a:t>
            </a:r>
          </a:p>
          <a:p>
            <a:pPr eaLnBrk="1">
              <a:spcBef>
                <a:spcPts val="2100"/>
              </a:spcBef>
            </a:pPr>
            <a:r>
              <a:rPr lang="fr-CH" altLang="de-DE" sz="2000" dirty="0">
                <a:latin typeface="+mn-lt"/>
              </a:rPr>
              <a:t>Cette concentration a l’avantage de ne pas dépendre du volume de la solution et donc de la température et de la pression.</a:t>
            </a:r>
          </a:p>
        </p:txBody>
      </p:sp>
      <p:sp>
        <p:nvSpPr>
          <p:cNvPr id="6" name="Text Box 4">
            <a:extLst>
              <a:ext uri="{FF2B5EF4-FFF2-40B4-BE49-F238E27FC236}">
                <a16:creationId xmlns:a16="http://schemas.microsoft.com/office/drawing/2014/main" id="{39269C1F-D5D4-44B1-AC75-F53B723F2386}"/>
              </a:ext>
            </a:extLst>
          </p:cNvPr>
          <p:cNvSpPr txBox="1">
            <a:spLocks/>
          </p:cNvSpPr>
          <p:nvPr/>
        </p:nvSpPr>
        <p:spPr bwMode="auto">
          <a:xfrm>
            <a:off x="488488" y="1310607"/>
            <a:ext cx="5410200"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eaLnBrk="1"/>
            <a:r>
              <a:rPr lang="de-DE" altLang="de-DE" sz="2000" u="sng" dirty="0">
                <a:latin typeface="+mn-lt"/>
              </a:rPr>
              <a:t>Expression </a:t>
            </a:r>
            <a:r>
              <a:rPr lang="de-DE" altLang="de-DE" sz="2000" u="sng" dirty="0" err="1">
                <a:latin typeface="+mn-lt"/>
              </a:rPr>
              <a:t>chimique</a:t>
            </a:r>
            <a:r>
              <a:rPr lang="de-DE" altLang="de-DE" sz="2000" u="sng" dirty="0">
                <a:latin typeface="+mn-lt"/>
              </a:rPr>
              <a:t> des </a:t>
            </a:r>
            <a:r>
              <a:rPr lang="de-DE" altLang="de-DE" sz="2000" u="sng" dirty="0" err="1">
                <a:latin typeface="+mn-lt"/>
              </a:rPr>
              <a:t>concentrations</a:t>
            </a:r>
            <a:endParaRPr lang="de-DE" altLang="de-DE" sz="2000" u="sng" dirty="0">
              <a:latin typeface="+mn-lt"/>
            </a:endParaRPr>
          </a:p>
        </p:txBody>
      </p:sp>
      <p:sp>
        <p:nvSpPr>
          <p:cNvPr id="4" name="Slide Number Placeholder 3">
            <a:extLst>
              <a:ext uri="{FF2B5EF4-FFF2-40B4-BE49-F238E27FC236}">
                <a16:creationId xmlns:a16="http://schemas.microsoft.com/office/drawing/2014/main" id="{9E9879E0-0798-4CD2-976A-7435559C2337}"/>
              </a:ext>
            </a:extLst>
          </p:cNvPr>
          <p:cNvSpPr>
            <a:spLocks noGrp="1"/>
          </p:cNvSpPr>
          <p:nvPr>
            <p:ph type="sldNum" sz="quarter" idx="12"/>
          </p:nvPr>
        </p:nvSpPr>
        <p:spPr/>
        <p:txBody>
          <a:bodyPr/>
          <a:lstStyle/>
          <a:p>
            <a:fld id="{4433E520-1D85-46A9-8BDE-2062695E2DA8}" type="slidenum">
              <a:rPr lang="de-CH" smtClean="0"/>
              <a:t>14</a:t>
            </a:fld>
            <a:endParaRPr lang="de-CH"/>
          </a:p>
        </p:txBody>
      </p:sp>
    </p:spTree>
    <p:extLst>
      <p:ext uri="{BB962C8B-B14F-4D97-AF65-F5344CB8AC3E}">
        <p14:creationId xmlns:p14="http://schemas.microsoft.com/office/powerpoint/2010/main" val="110963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0DD8-6121-4E09-A418-A2B5918E2BCA}"/>
              </a:ext>
            </a:extLst>
          </p:cNvPr>
          <p:cNvSpPr>
            <a:spLocks noGrp="1"/>
          </p:cNvSpPr>
          <p:nvPr>
            <p:ph type="title"/>
          </p:nvPr>
        </p:nvSpPr>
        <p:spPr/>
        <p:txBody>
          <a:bodyPr>
            <a:normAutofit/>
          </a:bodyPr>
          <a:lstStyle/>
          <a:p>
            <a:r>
              <a:rPr lang="fr-CH" dirty="0"/>
              <a:t>Concentration des solutions</a:t>
            </a:r>
          </a:p>
        </p:txBody>
      </p:sp>
      <p:sp>
        <p:nvSpPr>
          <p:cNvPr id="4" name="Slide Number Placeholder 3">
            <a:extLst>
              <a:ext uri="{FF2B5EF4-FFF2-40B4-BE49-F238E27FC236}">
                <a16:creationId xmlns:a16="http://schemas.microsoft.com/office/drawing/2014/main" id="{4BF5E44D-A1B6-464F-AE47-97BBB540D44B}"/>
              </a:ext>
            </a:extLst>
          </p:cNvPr>
          <p:cNvSpPr>
            <a:spLocks noGrp="1"/>
          </p:cNvSpPr>
          <p:nvPr>
            <p:ph type="sldNum" sz="quarter" idx="12"/>
          </p:nvPr>
        </p:nvSpPr>
        <p:spPr/>
        <p:txBody>
          <a:bodyPr/>
          <a:lstStyle/>
          <a:p>
            <a:fld id="{4433E520-1D85-46A9-8BDE-2062695E2DA8}" type="slidenum">
              <a:rPr lang="fr-CH" smtClean="0"/>
              <a:t>15</a:t>
            </a:fld>
            <a:endParaRPr lang="fr-CH" dirty="0"/>
          </a:p>
        </p:txBody>
      </p:sp>
      <p:sp>
        <p:nvSpPr>
          <p:cNvPr id="10" name="Text Box 3">
            <a:extLst>
              <a:ext uri="{FF2B5EF4-FFF2-40B4-BE49-F238E27FC236}">
                <a16:creationId xmlns:a16="http://schemas.microsoft.com/office/drawing/2014/main" id="{ED8F809E-E3AF-4C68-BBF1-5436BCF6DB0A}"/>
              </a:ext>
            </a:extLst>
          </p:cNvPr>
          <p:cNvSpPr txBox="1">
            <a:spLocks/>
          </p:cNvSpPr>
          <p:nvPr/>
        </p:nvSpPr>
        <p:spPr bwMode="auto">
          <a:xfrm>
            <a:off x="488488" y="3293156"/>
            <a:ext cx="5410200"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eaLnBrk="1"/>
            <a:r>
              <a:rPr lang="fr-CH" altLang="de-DE" sz="2000" u="sng" dirty="0">
                <a:latin typeface="+mn-lt"/>
              </a:rPr>
              <a:t>Expression physique des concentrations</a:t>
            </a:r>
          </a:p>
        </p:txBody>
      </p:sp>
      <p:sp>
        <p:nvSpPr>
          <p:cNvPr id="11" name="Text Box 4">
            <a:extLst>
              <a:ext uri="{FF2B5EF4-FFF2-40B4-BE49-F238E27FC236}">
                <a16:creationId xmlns:a16="http://schemas.microsoft.com/office/drawing/2014/main" id="{80D9D694-B4BB-4822-9850-0305DFFD8686}"/>
              </a:ext>
            </a:extLst>
          </p:cNvPr>
          <p:cNvSpPr txBox="1">
            <a:spLocks/>
          </p:cNvSpPr>
          <p:nvPr/>
        </p:nvSpPr>
        <p:spPr bwMode="auto">
          <a:xfrm>
            <a:off x="488488" y="3929705"/>
            <a:ext cx="10858500" cy="2693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eaLnBrk="1"/>
            <a:r>
              <a:rPr lang="fr-CH" altLang="de-DE" sz="2000" dirty="0">
                <a:latin typeface="+mn-lt"/>
              </a:rPr>
              <a:t>Les expressions physiques des concentrations emploient la </a:t>
            </a:r>
            <a:r>
              <a:rPr lang="fr-CH" altLang="de-DE" sz="2000" u="sng" dirty="0">
                <a:latin typeface="+mn-lt"/>
              </a:rPr>
              <a:t>masse</a:t>
            </a:r>
            <a:r>
              <a:rPr lang="fr-CH" altLang="de-DE" sz="2000" dirty="0">
                <a:latin typeface="+mn-lt"/>
              </a:rPr>
              <a:t> des substances plutôt que leurs nombres de moles.</a:t>
            </a:r>
          </a:p>
          <a:p>
            <a:pPr eaLnBrk="1">
              <a:tabLst>
                <a:tab pos="2066925" algn="l"/>
              </a:tabLst>
            </a:pPr>
            <a:endParaRPr lang="fr-CH" altLang="de-DE" sz="2000" dirty="0">
              <a:latin typeface="+mn-lt"/>
            </a:endParaRPr>
          </a:p>
          <a:p>
            <a:pPr eaLnBrk="1">
              <a:tabLst>
                <a:tab pos="2066925" algn="l"/>
              </a:tabLst>
            </a:pPr>
            <a:r>
              <a:rPr lang="fr-CH" altLang="de-DE" sz="2000" u="sng" dirty="0">
                <a:latin typeface="+mn-lt"/>
              </a:rPr>
              <a:t>Exemples</a:t>
            </a:r>
            <a:r>
              <a:rPr lang="fr-CH" altLang="de-DE" sz="2000" dirty="0">
                <a:latin typeface="+mn-lt"/>
              </a:rPr>
              <a:t>:  </a:t>
            </a:r>
            <a:r>
              <a:rPr lang="en-CH" altLang="de-DE" sz="2000" dirty="0">
                <a:latin typeface="+mn-lt"/>
              </a:rPr>
              <a:t>	</a:t>
            </a:r>
            <a:r>
              <a:rPr lang="fr-CH" altLang="de-DE" sz="2000" dirty="0">
                <a:latin typeface="+mn-lt"/>
              </a:rPr>
              <a:t>a) Masse de soluté par unité de volume de solution [g</a:t>
            </a:r>
            <a:r>
              <a:rPr lang="fr-CH" altLang="de-DE" sz="2000" dirty="0">
                <a:latin typeface="+mn-lt"/>
                <a:ea typeface="Apple Symbols"/>
                <a:cs typeface="Apple Symbols"/>
                <a:sym typeface="Apple Symbols"/>
              </a:rPr>
              <a:t> </a:t>
            </a:r>
            <a:r>
              <a:rPr lang="fr-CH" altLang="de-DE" sz="2000" dirty="0">
                <a:latin typeface="+mn-lt"/>
              </a:rPr>
              <a:t>L</a:t>
            </a:r>
            <a:r>
              <a:rPr lang="fr-CH" altLang="de-DE" sz="2000" baseline="32000" dirty="0">
                <a:latin typeface="+mn-lt"/>
              </a:rPr>
              <a:t>–</a:t>
            </a:r>
            <a:r>
              <a:rPr lang="fr-CH" altLang="de-DE" sz="2000" baseline="32000" dirty="0">
                <a:latin typeface="+mn-lt"/>
                <a:ea typeface="Helvetica Neue"/>
                <a:cs typeface="Helvetica Neue"/>
                <a:sym typeface="Helvetica Neue"/>
              </a:rPr>
              <a:t>1</a:t>
            </a:r>
            <a:r>
              <a:rPr lang="fr-CH" altLang="de-DE" sz="2000" dirty="0">
                <a:latin typeface="+mn-lt"/>
              </a:rPr>
              <a:t>]</a:t>
            </a:r>
          </a:p>
          <a:p>
            <a:pPr eaLnBrk="1">
              <a:spcBef>
                <a:spcPts val="500"/>
              </a:spcBef>
              <a:tabLst>
                <a:tab pos="2066925" algn="l"/>
                <a:tab pos="2327275" algn="l"/>
              </a:tabLst>
            </a:pPr>
            <a:r>
              <a:rPr lang="fr-CH" altLang="de-DE" sz="2000" dirty="0">
                <a:latin typeface="+mn-lt"/>
              </a:rPr>
              <a:t>               </a:t>
            </a:r>
            <a:r>
              <a:rPr lang="en-CH" altLang="de-DE" sz="2000" dirty="0">
                <a:latin typeface="+mn-lt"/>
              </a:rPr>
              <a:t>	</a:t>
            </a:r>
            <a:r>
              <a:rPr lang="fr-CH" altLang="de-DE" sz="2000" dirty="0">
                <a:latin typeface="+mn-lt"/>
              </a:rPr>
              <a:t>b) Composition donnée en % en masse de solution : nombre de grammes</a:t>
            </a:r>
            <a:br>
              <a:rPr lang="fr-CH" altLang="de-DE" sz="2000" dirty="0">
                <a:latin typeface="+mn-lt"/>
              </a:rPr>
            </a:br>
            <a:r>
              <a:rPr lang="fr-CH" altLang="de-DE" sz="2000" dirty="0">
                <a:latin typeface="+mn-lt"/>
              </a:rPr>
              <a:t>                   </a:t>
            </a:r>
            <a:r>
              <a:rPr lang="en-CH" altLang="de-DE" sz="2000" dirty="0">
                <a:latin typeface="+mn-lt"/>
              </a:rPr>
              <a:t>		</a:t>
            </a:r>
            <a:r>
              <a:rPr lang="fr-CH" altLang="de-DE" sz="2000" dirty="0">
                <a:latin typeface="+mn-lt"/>
              </a:rPr>
              <a:t>de soluté pour </a:t>
            </a:r>
            <a:r>
              <a:rPr lang="fr-CH" altLang="de-DE" sz="2000" dirty="0">
                <a:latin typeface="+mn-lt"/>
                <a:ea typeface="Helvetica Neue"/>
                <a:cs typeface="Helvetica Neue"/>
                <a:sym typeface="Helvetica Neue"/>
              </a:rPr>
              <a:t>1</a:t>
            </a:r>
            <a:r>
              <a:rPr lang="fr-CH" altLang="de-DE" sz="2000" dirty="0">
                <a:latin typeface="+mn-lt"/>
              </a:rPr>
              <a:t>00 g de </a:t>
            </a:r>
            <a:r>
              <a:rPr lang="fr-CH" altLang="de-DE" sz="2000" u="sng" dirty="0">
                <a:latin typeface="+mn-lt"/>
              </a:rPr>
              <a:t>solution</a:t>
            </a:r>
            <a:endParaRPr lang="fr-CH" altLang="de-DE" sz="2000" dirty="0">
              <a:latin typeface="+mn-lt"/>
            </a:endParaRPr>
          </a:p>
          <a:p>
            <a:pPr eaLnBrk="1">
              <a:spcBef>
                <a:spcPts val="500"/>
              </a:spcBef>
              <a:tabLst>
                <a:tab pos="2066925" algn="l"/>
                <a:tab pos="2327275" algn="l"/>
              </a:tabLst>
            </a:pPr>
            <a:r>
              <a:rPr lang="fr-CH" altLang="de-DE" sz="2000" dirty="0">
                <a:latin typeface="+mn-lt"/>
              </a:rPr>
              <a:t>                </a:t>
            </a:r>
            <a:r>
              <a:rPr lang="en-CH" altLang="de-DE" sz="2000" dirty="0">
                <a:latin typeface="+mn-lt"/>
              </a:rPr>
              <a:t>	</a:t>
            </a:r>
            <a:r>
              <a:rPr lang="fr-CH" altLang="de-DE" sz="2000" dirty="0">
                <a:latin typeface="+mn-lt"/>
              </a:rPr>
              <a:t>c) Composition donnée en % en masse de solvant : nombre de grammes</a:t>
            </a:r>
            <a:br>
              <a:rPr lang="fr-CH" altLang="de-DE" sz="2000" dirty="0">
                <a:latin typeface="+mn-lt"/>
              </a:rPr>
            </a:br>
            <a:r>
              <a:rPr lang="fr-CH" altLang="de-DE" sz="2000" dirty="0">
                <a:latin typeface="+mn-lt"/>
              </a:rPr>
              <a:t>                   </a:t>
            </a:r>
            <a:r>
              <a:rPr lang="en-CH" altLang="de-DE" sz="2000" dirty="0">
                <a:latin typeface="+mn-lt"/>
              </a:rPr>
              <a:t>		</a:t>
            </a:r>
            <a:r>
              <a:rPr lang="fr-CH" altLang="de-DE" sz="2000" dirty="0">
                <a:latin typeface="+mn-lt"/>
              </a:rPr>
              <a:t>de soluté pour </a:t>
            </a:r>
            <a:r>
              <a:rPr lang="fr-CH" altLang="de-DE" sz="2000" dirty="0">
                <a:latin typeface="+mn-lt"/>
                <a:ea typeface="Helvetica Neue"/>
                <a:cs typeface="Helvetica Neue"/>
                <a:sym typeface="Helvetica Neue"/>
              </a:rPr>
              <a:t>1</a:t>
            </a:r>
            <a:r>
              <a:rPr lang="fr-CH" altLang="de-DE" sz="2000" dirty="0">
                <a:latin typeface="+mn-lt"/>
              </a:rPr>
              <a:t>00 g de </a:t>
            </a:r>
            <a:r>
              <a:rPr lang="fr-CH" altLang="de-DE" sz="2000" u="sng" dirty="0">
                <a:latin typeface="+mn-lt"/>
              </a:rPr>
              <a:t>solvant</a:t>
            </a:r>
            <a:endParaRPr lang="fr-CH" altLang="de-DE" sz="2000" dirty="0">
              <a:latin typeface="+mn-lt"/>
            </a:endParaRPr>
          </a:p>
        </p:txBody>
      </p:sp>
      <p:sp>
        <p:nvSpPr>
          <p:cNvPr id="12" name="Text Box 5">
            <a:extLst>
              <a:ext uri="{FF2B5EF4-FFF2-40B4-BE49-F238E27FC236}">
                <a16:creationId xmlns:a16="http://schemas.microsoft.com/office/drawing/2014/main" id="{F637F146-2BF4-45C2-8B24-D83A2DA593BE}"/>
              </a:ext>
            </a:extLst>
          </p:cNvPr>
          <p:cNvSpPr txBox="1">
            <a:spLocks/>
          </p:cNvSpPr>
          <p:nvPr/>
        </p:nvSpPr>
        <p:spPr bwMode="auto">
          <a:xfrm>
            <a:off x="488488" y="1774134"/>
            <a:ext cx="11187112" cy="115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eaLnBrk="1"/>
            <a:r>
              <a:rPr lang="fr-CH" altLang="de-DE" sz="2000" dirty="0">
                <a:latin typeface="+mn-lt"/>
              </a:rPr>
              <a:t>3) La </a:t>
            </a:r>
            <a:r>
              <a:rPr lang="fr-CH" altLang="de-DE" sz="2000" b="1" i="1" dirty="0">
                <a:solidFill>
                  <a:srgbClr val="0070C0"/>
                </a:solidFill>
                <a:latin typeface="+mn-lt"/>
                <a:ea typeface="+mn-ea"/>
                <a:cs typeface="+mn-cs"/>
                <a:sym typeface="Helvetica Neue"/>
              </a:rPr>
              <a:t>fraction molaire</a:t>
            </a:r>
            <a:r>
              <a:rPr lang="fr-CH" altLang="de-DE" sz="2000" b="1" i="1" dirty="0">
                <a:solidFill>
                  <a:srgbClr val="0070C0"/>
                </a:solidFill>
                <a:latin typeface="+mn-lt"/>
                <a:ea typeface="+mn-ea"/>
                <a:cs typeface="+mn-cs"/>
              </a:rPr>
              <a:t> </a:t>
            </a:r>
            <a:r>
              <a:rPr lang="fr-CH" altLang="de-DE" sz="2000" i="1" dirty="0" err="1">
                <a:latin typeface="+mn-lt"/>
              </a:rPr>
              <a:t>x</a:t>
            </a:r>
            <a:r>
              <a:rPr lang="fr-CH" altLang="de-DE" sz="2000" i="1" baseline="-6000" dirty="0" err="1">
                <a:latin typeface="+mn-lt"/>
              </a:rPr>
              <a:t>A</a:t>
            </a:r>
            <a:r>
              <a:rPr lang="fr-CH" altLang="de-DE" sz="2000" i="1" dirty="0">
                <a:latin typeface="+mn-lt"/>
              </a:rPr>
              <a:t> </a:t>
            </a:r>
            <a:r>
              <a:rPr lang="fr-CH" altLang="de-DE" sz="2000" dirty="0">
                <a:latin typeface="+mn-lt"/>
              </a:rPr>
              <a:t>[-]</a:t>
            </a:r>
            <a:r>
              <a:rPr lang="fr-CH" altLang="de-DE" sz="2000" i="1" dirty="0">
                <a:latin typeface="+mn-lt"/>
              </a:rPr>
              <a:t> </a:t>
            </a:r>
            <a:r>
              <a:rPr lang="fr-CH" altLang="de-DE" sz="2000" dirty="0">
                <a:latin typeface="+mn-lt"/>
              </a:rPr>
              <a:t>d’un constituant A d’une solution est le rapport du nombre de moles de ce constituant au nombre total de moles de tous les constituants de la solution :   </a:t>
            </a:r>
            <a:r>
              <a:rPr lang="fr-CH" altLang="de-DE" sz="2000" i="1" dirty="0" err="1">
                <a:latin typeface="+mn-lt"/>
              </a:rPr>
              <a:t>x</a:t>
            </a:r>
            <a:r>
              <a:rPr lang="fr-CH" altLang="de-DE" sz="2000" i="1" baseline="-6000" dirty="0" err="1">
                <a:latin typeface="+mn-lt"/>
              </a:rPr>
              <a:t>A</a:t>
            </a:r>
            <a:r>
              <a:rPr lang="fr-CH" altLang="de-DE" sz="2000" i="1" baseline="-6000" dirty="0">
                <a:latin typeface="+mn-lt"/>
              </a:rPr>
              <a:t> = </a:t>
            </a:r>
            <a:r>
              <a:rPr lang="fr-CH" altLang="de-DE" sz="2000" i="1" dirty="0" err="1">
                <a:latin typeface="+mn-lt"/>
              </a:rPr>
              <a:t>n</a:t>
            </a:r>
            <a:r>
              <a:rPr lang="fr-CH" altLang="de-DE" sz="2000" i="1" baseline="-6000" dirty="0" err="1">
                <a:latin typeface="+mn-lt"/>
              </a:rPr>
              <a:t>A</a:t>
            </a:r>
            <a:r>
              <a:rPr lang="fr-CH" altLang="de-DE" sz="2000" i="1" baseline="-6000" dirty="0">
                <a:latin typeface="+mn-lt"/>
              </a:rPr>
              <a:t> / </a:t>
            </a:r>
            <a:r>
              <a:rPr lang="fr-CH" altLang="de-DE" sz="2000" i="1" dirty="0" err="1">
                <a:latin typeface="+mn-lt"/>
              </a:rPr>
              <a:t>n</a:t>
            </a:r>
            <a:r>
              <a:rPr lang="fr-CH" altLang="de-DE" sz="2000" i="1" baseline="-6000" dirty="0" err="1">
                <a:latin typeface="+mn-lt"/>
              </a:rPr>
              <a:t>total</a:t>
            </a:r>
            <a:r>
              <a:rPr lang="fr-CH" altLang="de-DE" sz="2000" i="1" baseline="-6000" dirty="0">
                <a:latin typeface="+mn-lt"/>
              </a:rPr>
              <a:t> .</a:t>
            </a:r>
            <a:endParaRPr lang="fr-CH" altLang="de-DE" sz="2000" dirty="0">
              <a:latin typeface="+mn-lt"/>
            </a:endParaRPr>
          </a:p>
          <a:p>
            <a:pPr eaLnBrk="1">
              <a:spcBef>
                <a:spcPts val="1000"/>
              </a:spcBef>
            </a:pPr>
            <a:r>
              <a:rPr lang="fr-CH" altLang="de-DE" sz="2000" dirty="0">
                <a:latin typeface="+mn-lt"/>
              </a:rPr>
              <a:t>La somme des fractions molaires de tous les constituants d’une solution est</a:t>
            </a:r>
            <a:endParaRPr lang="fr-CH" altLang="de-DE" sz="2000" dirty="0">
              <a:latin typeface="+mn-lt"/>
              <a:ea typeface="Helvetica Neue"/>
              <a:cs typeface="Helvetica Neue"/>
              <a:sym typeface="Helvetica Neue"/>
            </a:endParaRPr>
          </a:p>
        </p:txBody>
      </p:sp>
      <p:pic>
        <p:nvPicPr>
          <p:cNvPr id="14" name="Picture 7" descr="pasted-image.png">
            <a:extLst>
              <a:ext uri="{FF2B5EF4-FFF2-40B4-BE49-F238E27FC236}">
                <a16:creationId xmlns:a16="http://schemas.microsoft.com/office/drawing/2014/main" id="{21B82198-C5CC-483A-A8DE-DB782F65E0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3758" y="2380946"/>
            <a:ext cx="3689235" cy="729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4">
            <a:extLst>
              <a:ext uri="{FF2B5EF4-FFF2-40B4-BE49-F238E27FC236}">
                <a16:creationId xmlns:a16="http://schemas.microsoft.com/office/drawing/2014/main" id="{13293256-325C-4201-A5E7-473602592D07}"/>
              </a:ext>
            </a:extLst>
          </p:cNvPr>
          <p:cNvSpPr txBox="1">
            <a:spLocks/>
          </p:cNvSpPr>
          <p:nvPr/>
        </p:nvSpPr>
        <p:spPr bwMode="auto">
          <a:xfrm>
            <a:off x="488488" y="1310607"/>
            <a:ext cx="5410200"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eaLnBrk="1"/>
            <a:r>
              <a:rPr lang="de-DE" altLang="de-DE" sz="2000" u="sng" dirty="0">
                <a:latin typeface="+mn-lt"/>
              </a:rPr>
              <a:t>Expression </a:t>
            </a:r>
            <a:r>
              <a:rPr lang="de-DE" altLang="de-DE" sz="2000" u="sng" dirty="0" err="1">
                <a:latin typeface="+mn-lt"/>
              </a:rPr>
              <a:t>chimique</a:t>
            </a:r>
            <a:r>
              <a:rPr lang="de-DE" altLang="de-DE" sz="2000" u="sng" dirty="0">
                <a:latin typeface="+mn-lt"/>
              </a:rPr>
              <a:t> des </a:t>
            </a:r>
            <a:r>
              <a:rPr lang="de-DE" altLang="de-DE" sz="2000" u="sng" dirty="0" err="1">
                <a:latin typeface="+mn-lt"/>
              </a:rPr>
              <a:t>concentrations</a:t>
            </a:r>
            <a:endParaRPr lang="de-DE" altLang="de-DE" sz="2000" u="sng" dirty="0">
              <a:latin typeface="+mn-lt"/>
            </a:endParaRPr>
          </a:p>
        </p:txBody>
      </p:sp>
    </p:spTree>
    <p:extLst>
      <p:ext uri="{BB962C8B-B14F-4D97-AF65-F5344CB8AC3E}">
        <p14:creationId xmlns:p14="http://schemas.microsoft.com/office/powerpoint/2010/main" val="22211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82DE-ABC1-4FF4-A742-F87932C84ABE}"/>
              </a:ext>
            </a:extLst>
          </p:cNvPr>
          <p:cNvSpPr>
            <a:spLocks noGrp="1"/>
          </p:cNvSpPr>
          <p:nvPr>
            <p:ph type="title"/>
          </p:nvPr>
        </p:nvSpPr>
        <p:spPr/>
        <p:txBody>
          <a:bodyPr/>
          <a:lstStyle/>
          <a:p>
            <a:r>
              <a:rPr lang="fr-CH" dirty="0"/>
              <a:t>Analyse élémentaire</a:t>
            </a:r>
          </a:p>
        </p:txBody>
      </p:sp>
      <p:sp>
        <p:nvSpPr>
          <p:cNvPr id="4" name="Slide Number Placeholder 3">
            <a:extLst>
              <a:ext uri="{FF2B5EF4-FFF2-40B4-BE49-F238E27FC236}">
                <a16:creationId xmlns:a16="http://schemas.microsoft.com/office/drawing/2014/main" id="{48DC35CA-1206-4260-A8F3-8ADDC718D069}"/>
              </a:ext>
            </a:extLst>
          </p:cNvPr>
          <p:cNvSpPr>
            <a:spLocks noGrp="1"/>
          </p:cNvSpPr>
          <p:nvPr>
            <p:ph type="sldNum" sz="quarter" idx="12"/>
          </p:nvPr>
        </p:nvSpPr>
        <p:spPr/>
        <p:txBody>
          <a:bodyPr/>
          <a:lstStyle/>
          <a:p>
            <a:fld id="{4433E520-1D85-46A9-8BDE-2062695E2DA8}" type="slidenum">
              <a:rPr lang="de-CH" smtClean="0"/>
              <a:t>16</a:t>
            </a:fld>
            <a:endParaRPr lang="de-CH"/>
          </a:p>
        </p:txBody>
      </p:sp>
      <p:sp>
        <p:nvSpPr>
          <p:cNvPr id="5" name="TextBox 4">
            <a:extLst>
              <a:ext uri="{FF2B5EF4-FFF2-40B4-BE49-F238E27FC236}">
                <a16:creationId xmlns:a16="http://schemas.microsoft.com/office/drawing/2014/main" id="{1ADD1F61-DF2F-4B53-AE5C-098E1B5F7368}"/>
              </a:ext>
            </a:extLst>
          </p:cNvPr>
          <p:cNvSpPr txBox="1"/>
          <p:nvPr/>
        </p:nvSpPr>
        <p:spPr>
          <a:xfrm>
            <a:off x="446049" y="1571227"/>
            <a:ext cx="4471639" cy="2862322"/>
          </a:xfrm>
          <a:prstGeom prst="rect">
            <a:avLst/>
          </a:prstGeom>
          <a:noFill/>
        </p:spPr>
        <p:txBody>
          <a:bodyPr wrap="square" rtlCol="0">
            <a:spAutoFit/>
          </a:bodyPr>
          <a:lstStyle/>
          <a:p>
            <a:r>
              <a:rPr lang="fr-CH" sz="2000" b="1" i="1" dirty="0">
                <a:solidFill>
                  <a:srgbClr val="0070C0"/>
                </a:solidFill>
              </a:rPr>
              <a:t>L'analyse élémentaire </a:t>
            </a:r>
            <a:r>
              <a:rPr lang="fr-CH" sz="2000" dirty="0"/>
              <a:t>est un processus dans lequel on détermine la composition en éléments d’un échantillon d’un composé chimique. </a:t>
            </a:r>
          </a:p>
          <a:p>
            <a:r>
              <a:rPr lang="fr-CH" sz="2000" dirty="0"/>
              <a:t>Elle est à la fois </a:t>
            </a:r>
            <a:r>
              <a:rPr lang="fr-CH" sz="2000" b="1" i="1" dirty="0">
                <a:solidFill>
                  <a:srgbClr val="0070C0"/>
                </a:solidFill>
              </a:rPr>
              <a:t>qualitative</a:t>
            </a:r>
            <a:r>
              <a:rPr lang="fr-CH" sz="2000" dirty="0"/>
              <a:t> (déterminer quels éléments sont présents) et </a:t>
            </a:r>
            <a:r>
              <a:rPr lang="fr-CH" sz="2000" b="1" i="1" dirty="0">
                <a:solidFill>
                  <a:srgbClr val="0070C0"/>
                </a:solidFill>
              </a:rPr>
              <a:t>quantitative</a:t>
            </a:r>
            <a:r>
              <a:rPr lang="fr-CH" sz="2000" b="1" dirty="0"/>
              <a:t> </a:t>
            </a:r>
            <a:r>
              <a:rPr lang="fr-CH" sz="2000" dirty="0"/>
              <a:t>(déterminer la quantité de chacun). Elle permet de déterminer la formule brute du composé.</a:t>
            </a:r>
          </a:p>
        </p:txBody>
      </p:sp>
      <p:sp>
        <p:nvSpPr>
          <p:cNvPr id="7" name="TextBox 6">
            <a:extLst>
              <a:ext uri="{FF2B5EF4-FFF2-40B4-BE49-F238E27FC236}">
                <a16:creationId xmlns:a16="http://schemas.microsoft.com/office/drawing/2014/main" id="{FB3D32B1-19D2-4021-89A1-28F9827CE7B3}"/>
              </a:ext>
            </a:extLst>
          </p:cNvPr>
          <p:cNvSpPr txBox="1"/>
          <p:nvPr/>
        </p:nvSpPr>
        <p:spPr>
          <a:xfrm>
            <a:off x="446049" y="4725134"/>
            <a:ext cx="10995102" cy="1631216"/>
          </a:xfrm>
          <a:prstGeom prst="rect">
            <a:avLst/>
          </a:prstGeom>
          <a:noFill/>
        </p:spPr>
        <p:txBody>
          <a:bodyPr wrap="square" rtlCol="0">
            <a:spAutoFit/>
          </a:bodyPr>
          <a:lstStyle/>
          <a:p>
            <a:pPr algn="just"/>
            <a:r>
              <a:rPr lang="fr-CH" sz="2000" b="1" i="1" dirty="0">
                <a:solidFill>
                  <a:srgbClr val="0070C0"/>
                </a:solidFill>
              </a:rPr>
              <a:t>L’analyse CHN</a:t>
            </a:r>
            <a:r>
              <a:rPr lang="fr-CH" sz="2000" dirty="0"/>
              <a:t>, méthode la plus courante en analyse élémentaire, est réalisée grâce au principe de combustion. Dans cette technique, l’échantillon est brûlé sous un excès de dioxygène O2 et les produits de combustion : </a:t>
            </a:r>
            <a:r>
              <a:rPr lang="fr-CH" sz="2000" b="1" dirty="0">
                <a:solidFill>
                  <a:srgbClr val="0070C0"/>
                </a:solidFill>
              </a:rPr>
              <a:t>CO</a:t>
            </a:r>
            <a:r>
              <a:rPr lang="fr-CH" sz="2000" b="1" baseline="-25000" dirty="0">
                <a:solidFill>
                  <a:srgbClr val="0070C0"/>
                </a:solidFill>
              </a:rPr>
              <a:t>2</a:t>
            </a:r>
            <a:r>
              <a:rPr lang="fr-CH" sz="2000" b="1" dirty="0">
                <a:solidFill>
                  <a:srgbClr val="0070C0"/>
                </a:solidFill>
              </a:rPr>
              <a:t> , H</a:t>
            </a:r>
            <a:r>
              <a:rPr lang="fr-CH" sz="2000" b="1" baseline="-25000" dirty="0">
                <a:solidFill>
                  <a:srgbClr val="0070C0"/>
                </a:solidFill>
              </a:rPr>
              <a:t>2</a:t>
            </a:r>
            <a:r>
              <a:rPr lang="fr-CH" sz="2000" b="1" dirty="0">
                <a:solidFill>
                  <a:srgbClr val="0070C0"/>
                </a:solidFill>
              </a:rPr>
              <a:t>O et NO</a:t>
            </a:r>
            <a:r>
              <a:rPr lang="fr-CH" sz="2000" b="1" baseline="-25000" dirty="0">
                <a:solidFill>
                  <a:srgbClr val="0070C0"/>
                </a:solidFill>
              </a:rPr>
              <a:t>2</a:t>
            </a:r>
            <a:r>
              <a:rPr lang="fr-CH" sz="2000" b="1" dirty="0">
                <a:solidFill>
                  <a:srgbClr val="0070C0"/>
                </a:solidFill>
              </a:rPr>
              <a:t> </a:t>
            </a:r>
            <a:r>
              <a:rPr lang="fr-CH" sz="2000" dirty="0"/>
              <a:t>sont collectés dans des pièges. Les masses de ces produits de combustion peuvent être utilisées pour calculer la composition d’un échantillon inconnu. Les analyseurs modernes sont également capables de doser le </a:t>
            </a:r>
            <a:r>
              <a:rPr lang="fr-CH" sz="2000" b="1" i="1" dirty="0">
                <a:solidFill>
                  <a:srgbClr val="0070C0"/>
                </a:solidFill>
              </a:rPr>
              <a:t>soufre</a:t>
            </a:r>
            <a:r>
              <a:rPr lang="fr-CH" sz="2000" dirty="0"/>
              <a:t> dans un même cycle de mesure CHNS.</a:t>
            </a:r>
          </a:p>
        </p:txBody>
      </p:sp>
      <p:pic>
        <p:nvPicPr>
          <p:cNvPr id="8" name="Picture 6" descr="pasted-image.png">
            <a:extLst>
              <a:ext uri="{FF2B5EF4-FFF2-40B4-BE49-F238E27FC236}">
                <a16:creationId xmlns:a16="http://schemas.microsoft.com/office/drawing/2014/main" id="{15D8950C-FC15-4F47-8995-BCCA0A61465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2221" y="1602420"/>
            <a:ext cx="7396455" cy="2400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7726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FF32-707B-4D24-AF8C-C045B39DDCD2}"/>
              </a:ext>
            </a:extLst>
          </p:cNvPr>
          <p:cNvSpPr>
            <a:spLocks noGrp="1"/>
          </p:cNvSpPr>
          <p:nvPr>
            <p:ph type="title"/>
          </p:nvPr>
        </p:nvSpPr>
        <p:spPr/>
        <p:txBody>
          <a:bodyPr>
            <a:normAutofit/>
          </a:bodyPr>
          <a:lstStyle/>
          <a:p>
            <a:r>
              <a:rPr lang="fr-CH" dirty="0"/>
              <a:t>Exemple de résolution de problème</a:t>
            </a:r>
          </a:p>
        </p:txBody>
      </p:sp>
      <p:sp>
        <p:nvSpPr>
          <p:cNvPr id="4" name="Slide Number Placeholder 3">
            <a:extLst>
              <a:ext uri="{FF2B5EF4-FFF2-40B4-BE49-F238E27FC236}">
                <a16:creationId xmlns:a16="http://schemas.microsoft.com/office/drawing/2014/main" id="{AE8AD74B-BF10-4883-97F8-69899E660437}"/>
              </a:ext>
            </a:extLst>
          </p:cNvPr>
          <p:cNvSpPr>
            <a:spLocks noGrp="1"/>
          </p:cNvSpPr>
          <p:nvPr>
            <p:ph type="sldNum" sz="quarter" idx="12"/>
          </p:nvPr>
        </p:nvSpPr>
        <p:spPr/>
        <p:txBody>
          <a:bodyPr/>
          <a:lstStyle/>
          <a:p>
            <a:fld id="{4433E520-1D85-46A9-8BDE-2062695E2DA8}" type="slidenum">
              <a:rPr lang="de-CH" smtClean="0"/>
              <a:t>17</a:t>
            </a:fld>
            <a:endParaRPr lang="de-CH"/>
          </a:p>
        </p:txBody>
      </p:sp>
      <p:sp>
        <p:nvSpPr>
          <p:cNvPr id="5" name="TextBox 4">
            <a:extLst>
              <a:ext uri="{FF2B5EF4-FFF2-40B4-BE49-F238E27FC236}">
                <a16:creationId xmlns:a16="http://schemas.microsoft.com/office/drawing/2014/main" id="{FE351D1E-29E9-4361-8AF6-29605AF93217}"/>
              </a:ext>
            </a:extLst>
          </p:cNvPr>
          <p:cNvSpPr txBox="1"/>
          <p:nvPr/>
        </p:nvSpPr>
        <p:spPr>
          <a:xfrm>
            <a:off x="680224" y="1884556"/>
            <a:ext cx="9735015" cy="2554545"/>
          </a:xfrm>
          <a:prstGeom prst="rect">
            <a:avLst/>
          </a:prstGeom>
          <a:noFill/>
        </p:spPr>
        <p:txBody>
          <a:bodyPr wrap="square" rtlCol="0">
            <a:spAutoFit/>
          </a:bodyPr>
          <a:lstStyle/>
          <a:p>
            <a:r>
              <a:rPr lang="fr-CH" sz="2000" b="1" dirty="0"/>
              <a:t>Exercice A.7.</a:t>
            </a:r>
          </a:p>
          <a:p>
            <a:endParaRPr lang="fr-CH" sz="2000" dirty="0"/>
          </a:p>
          <a:p>
            <a:r>
              <a:rPr lang="fr-CH" sz="2000" dirty="0"/>
              <a:t>L’analyse élémentaire d’un sel de chrome ne contenant que les éléments K, Cr et O </a:t>
            </a:r>
            <a:br>
              <a:rPr lang="fr-CH" sz="2000" dirty="0"/>
            </a:br>
            <a:r>
              <a:rPr lang="fr-CH" sz="2000" dirty="0"/>
              <a:t>a donné la composition en masses suivante : </a:t>
            </a:r>
          </a:p>
          <a:p>
            <a:br>
              <a:rPr lang="fr-CH" sz="2000" dirty="0"/>
            </a:br>
            <a:r>
              <a:rPr lang="fr-CH" sz="2000" dirty="0"/>
              <a:t>K : 26,57 %,   Cr : 35,36 %,   O : 38,07 %. </a:t>
            </a:r>
          </a:p>
          <a:p>
            <a:endParaRPr lang="fr-CH" sz="2000" dirty="0"/>
          </a:p>
          <a:p>
            <a:r>
              <a:rPr lang="fr-CH" sz="2000" dirty="0"/>
              <a:t>Déduisez la formule brute du sel.</a:t>
            </a:r>
          </a:p>
        </p:txBody>
      </p:sp>
    </p:spTree>
    <p:extLst>
      <p:ext uri="{BB962C8B-B14F-4D97-AF65-F5344CB8AC3E}">
        <p14:creationId xmlns:p14="http://schemas.microsoft.com/office/powerpoint/2010/main" val="3513654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41FD8-D91B-44D0-AA00-F0C76B9F79B6}"/>
              </a:ext>
            </a:extLst>
          </p:cNvPr>
          <p:cNvSpPr>
            <a:spLocks noGrp="1"/>
          </p:cNvSpPr>
          <p:nvPr>
            <p:ph type="title"/>
          </p:nvPr>
        </p:nvSpPr>
        <p:spPr/>
        <p:txBody>
          <a:bodyPr/>
          <a:lstStyle/>
          <a:p>
            <a:r>
              <a:rPr lang="fr-CH" dirty="0"/>
              <a:t>Exemple de résolution de problème</a:t>
            </a:r>
          </a:p>
        </p:txBody>
      </p:sp>
      <p:sp>
        <p:nvSpPr>
          <p:cNvPr id="4" name="Slide Number Placeholder 3">
            <a:extLst>
              <a:ext uri="{FF2B5EF4-FFF2-40B4-BE49-F238E27FC236}">
                <a16:creationId xmlns:a16="http://schemas.microsoft.com/office/drawing/2014/main" id="{721C37E2-C146-4164-A926-14649A64EEB0}"/>
              </a:ext>
            </a:extLst>
          </p:cNvPr>
          <p:cNvSpPr>
            <a:spLocks noGrp="1"/>
          </p:cNvSpPr>
          <p:nvPr>
            <p:ph type="sldNum" sz="quarter" idx="12"/>
          </p:nvPr>
        </p:nvSpPr>
        <p:spPr/>
        <p:txBody>
          <a:bodyPr/>
          <a:lstStyle/>
          <a:p>
            <a:fld id="{4433E520-1D85-46A9-8BDE-2062695E2DA8}" type="slidenum">
              <a:rPr lang="de-CH" smtClean="0"/>
              <a:t>18</a:t>
            </a:fld>
            <a:endParaRPr lang="de-CH"/>
          </a:p>
        </p:txBody>
      </p:sp>
      <p:sp>
        <p:nvSpPr>
          <p:cNvPr id="7" name="TextBox 6">
            <a:extLst>
              <a:ext uri="{FF2B5EF4-FFF2-40B4-BE49-F238E27FC236}">
                <a16:creationId xmlns:a16="http://schemas.microsoft.com/office/drawing/2014/main" id="{E77A0186-0B07-45E6-8336-9F15AB4EA1C4}"/>
              </a:ext>
            </a:extLst>
          </p:cNvPr>
          <p:cNvSpPr txBox="1"/>
          <p:nvPr/>
        </p:nvSpPr>
        <p:spPr>
          <a:xfrm>
            <a:off x="680224" y="1884556"/>
            <a:ext cx="9735015" cy="2554545"/>
          </a:xfrm>
          <a:prstGeom prst="rect">
            <a:avLst/>
          </a:prstGeom>
          <a:noFill/>
        </p:spPr>
        <p:txBody>
          <a:bodyPr wrap="square" rtlCol="0">
            <a:spAutoFit/>
          </a:bodyPr>
          <a:lstStyle/>
          <a:p>
            <a:r>
              <a:rPr lang="fr-CH" sz="2000" b="1" dirty="0"/>
              <a:t>Exercice A.9.</a:t>
            </a:r>
          </a:p>
          <a:p>
            <a:endParaRPr lang="fr-CH" sz="2000" dirty="0"/>
          </a:p>
          <a:p>
            <a:r>
              <a:rPr lang="fr-CH" sz="2000" dirty="0"/>
              <a:t>La combustion complète dans l'air d'un échantillon de 1,632 g d'un polymère </a:t>
            </a:r>
            <a:br>
              <a:rPr lang="fr-CH" sz="2000" dirty="0"/>
            </a:br>
            <a:r>
              <a:rPr lang="fr-CH" sz="2000" dirty="0"/>
              <a:t>organique ne contenant que les éléments C, H et O a donné pour seuls produits : </a:t>
            </a:r>
          </a:p>
          <a:p>
            <a:br>
              <a:rPr lang="fr-CH" sz="2000" dirty="0"/>
            </a:br>
            <a:r>
              <a:rPr lang="fr-CH" sz="2000" dirty="0"/>
              <a:t>3,168 g de CO</a:t>
            </a:r>
            <a:r>
              <a:rPr lang="fr-CH" sz="2000" baseline="-25000" dirty="0"/>
              <a:t>2</a:t>
            </a:r>
            <a:r>
              <a:rPr lang="fr-CH" sz="2000" dirty="0"/>
              <a:t>  et 1,152 g de H</a:t>
            </a:r>
            <a:r>
              <a:rPr lang="fr-CH" sz="2000" baseline="-25000" dirty="0"/>
              <a:t>2</a:t>
            </a:r>
            <a:r>
              <a:rPr lang="fr-CH" sz="2000" dirty="0"/>
              <a:t>O.</a:t>
            </a:r>
          </a:p>
          <a:p>
            <a:endParaRPr lang="fr-CH" sz="2000" dirty="0"/>
          </a:p>
          <a:p>
            <a:r>
              <a:rPr lang="fr-CH" sz="2000" dirty="0"/>
              <a:t>Quelle est la formule brute du polymère ?</a:t>
            </a:r>
          </a:p>
        </p:txBody>
      </p:sp>
    </p:spTree>
    <p:extLst>
      <p:ext uri="{BB962C8B-B14F-4D97-AF65-F5344CB8AC3E}">
        <p14:creationId xmlns:p14="http://schemas.microsoft.com/office/powerpoint/2010/main" val="3283722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36EC-040D-4890-B560-11691341B4C1}"/>
              </a:ext>
            </a:extLst>
          </p:cNvPr>
          <p:cNvSpPr>
            <a:spLocks noGrp="1"/>
          </p:cNvSpPr>
          <p:nvPr>
            <p:ph type="title"/>
          </p:nvPr>
        </p:nvSpPr>
        <p:spPr/>
        <p:txBody>
          <a:bodyPr/>
          <a:lstStyle/>
          <a:p>
            <a:r>
              <a:rPr lang="fr-CH" dirty="0"/>
              <a:t>Exemple de résolution de problème</a:t>
            </a:r>
          </a:p>
        </p:txBody>
      </p:sp>
      <p:sp>
        <p:nvSpPr>
          <p:cNvPr id="4" name="Slide Number Placeholder 3">
            <a:extLst>
              <a:ext uri="{FF2B5EF4-FFF2-40B4-BE49-F238E27FC236}">
                <a16:creationId xmlns:a16="http://schemas.microsoft.com/office/drawing/2014/main" id="{62421561-BD47-4EDD-B827-9B326904832E}"/>
              </a:ext>
            </a:extLst>
          </p:cNvPr>
          <p:cNvSpPr>
            <a:spLocks noGrp="1"/>
          </p:cNvSpPr>
          <p:nvPr>
            <p:ph type="sldNum" sz="quarter" idx="12"/>
          </p:nvPr>
        </p:nvSpPr>
        <p:spPr/>
        <p:txBody>
          <a:bodyPr/>
          <a:lstStyle/>
          <a:p>
            <a:fld id="{4433E520-1D85-46A9-8BDE-2062695E2DA8}" type="slidenum">
              <a:rPr lang="de-CH" smtClean="0"/>
              <a:t>19</a:t>
            </a:fld>
            <a:endParaRPr lang="de-CH"/>
          </a:p>
        </p:txBody>
      </p:sp>
      <p:sp>
        <p:nvSpPr>
          <p:cNvPr id="5" name="TextBox 4">
            <a:extLst>
              <a:ext uri="{FF2B5EF4-FFF2-40B4-BE49-F238E27FC236}">
                <a16:creationId xmlns:a16="http://schemas.microsoft.com/office/drawing/2014/main" id="{73A3F7D2-D072-4BC8-B351-B0B471100820}"/>
              </a:ext>
            </a:extLst>
          </p:cNvPr>
          <p:cNvSpPr txBox="1"/>
          <p:nvPr/>
        </p:nvSpPr>
        <p:spPr>
          <a:xfrm>
            <a:off x="680225" y="1884556"/>
            <a:ext cx="7149326" cy="2554545"/>
          </a:xfrm>
          <a:prstGeom prst="rect">
            <a:avLst/>
          </a:prstGeom>
          <a:noFill/>
        </p:spPr>
        <p:txBody>
          <a:bodyPr wrap="square" rtlCol="0">
            <a:spAutoFit/>
          </a:bodyPr>
          <a:lstStyle/>
          <a:p>
            <a:r>
              <a:rPr lang="fr-CH" sz="2000" b="1" dirty="0"/>
              <a:t>Test T1</a:t>
            </a:r>
          </a:p>
          <a:p>
            <a:endParaRPr lang="fr-CH" sz="2000" b="1" dirty="0"/>
          </a:p>
          <a:p>
            <a:r>
              <a:rPr lang="fr-CH" sz="2000" dirty="0"/>
              <a:t>La combustion complète dans l'air de 2,86 g d’un mélange de 1-butène (C</a:t>
            </a:r>
            <a:r>
              <a:rPr lang="fr-CH" sz="2000" baseline="-25000" dirty="0"/>
              <a:t>4</a:t>
            </a:r>
            <a:r>
              <a:rPr lang="fr-CH" sz="2000" dirty="0"/>
              <a:t>H</a:t>
            </a:r>
            <a:r>
              <a:rPr lang="fr-CH" sz="2000" baseline="-25000" dirty="0"/>
              <a:t>8</a:t>
            </a:r>
            <a:r>
              <a:rPr lang="fr-CH" sz="2000" dirty="0"/>
              <a:t>) et de butane (C</a:t>
            </a:r>
            <a:r>
              <a:rPr lang="fr-CH" sz="2000" baseline="-25000" dirty="0"/>
              <a:t>4</a:t>
            </a:r>
            <a:r>
              <a:rPr lang="fr-CH" sz="2000" dirty="0"/>
              <a:t>H</a:t>
            </a:r>
            <a:r>
              <a:rPr lang="fr-CH" sz="2000" baseline="-25000" dirty="0"/>
              <a:t>10</a:t>
            </a:r>
            <a:r>
              <a:rPr lang="fr-CH" sz="2000" dirty="0"/>
              <a:t>) produit 8,80 g de dioxyde de carbone CO</a:t>
            </a:r>
            <a:r>
              <a:rPr lang="fr-CH" sz="2000" baseline="-25000" dirty="0"/>
              <a:t>2</a:t>
            </a:r>
            <a:r>
              <a:rPr lang="fr-CH" sz="2000" dirty="0"/>
              <a:t> et 4,14 g d’eau H</a:t>
            </a:r>
            <a:r>
              <a:rPr lang="fr-CH" sz="2000" baseline="-25000" dirty="0"/>
              <a:t>2</a:t>
            </a:r>
            <a:r>
              <a:rPr lang="fr-CH" sz="2000" dirty="0"/>
              <a:t>O.</a:t>
            </a:r>
          </a:p>
          <a:p>
            <a:br>
              <a:rPr lang="fr-CH" sz="2000" dirty="0"/>
            </a:br>
            <a:r>
              <a:rPr lang="fr-CH" sz="2000" dirty="0"/>
              <a:t>Calculer la fraction molaire de chacun des hydrocarbures dans le mélange.</a:t>
            </a:r>
          </a:p>
        </p:txBody>
      </p:sp>
    </p:spTree>
    <p:extLst>
      <p:ext uri="{BB962C8B-B14F-4D97-AF65-F5344CB8AC3E}">
        <p14:creationId xmlns:p14="http://schemas.microsoft.com/office/powerpoint/2010/main" val="203208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E223-BECE-4E6D-A9DE-A05348FAF975}"/>
              </a:ext>
            </a:extLst>
          </p:cNvPr>
          <p:cNvSpPr>
            <a:spLocks noGrp="1"/>
          </p:cNvSpPr>
          <p:nvPr>
            <p:ph type="title"/>
          </p:nvPr>
        </p:nvSpPr>
        <p:spPr/>
        <p:txBody>
          <a:bodyPr/>
          <a:lstStyle/>
          <a:p>
            <a:r>
              <a:rPr lang="fr-CH" noProof="0" dirty="0"/>
              <a:t>La définition du kilogramme et mètre</a:t>
            </a:r>
          </a:p>
        </p:txBody>
      </p:sp>
      <p:sp>
        <p:nvSpPr>
          <p:cNvPr id="4" name="Slide Number Placeholder 3">
            <a:extLst>
              <a:ext uri="{FF2B5EF4-FFF2-40B4-BE49-F238E27FC236}">
                <a16:creationId xmlns:a16="http://schemas.microsoft.com/office/drawing/2014/main" id="{3B7D6C09-0092-4739-A5DC-D4990F6C0B28}"/>
              </a:ext>
            </a:extLst>
          </p:cNvPr>
          <p:cNvSpPr>
            <a:spLocks noGrp="1"/>
          </p:cNvSpPr>
          <p:nvPr>
            <p:ph type="sldNum" sz="quarter" idx="12"/>
          </p:nvPr>
        </p:nvSpPr>
        <p:spPr/>
        <p:txBody>
          <a:bodyPr/>
          <a:lstStyle/>
          <a:p>
            <a:fld id="{4433E520-1D85-46A9-8BDE-2062695E2DA8}" type="slidenum">
              <a:rPr lang="de-CH" smtClean="0"/>
              <a:t>2</a:t>
            </a:fld>
            <a:endParaRPr lang="de-CH"/>
          </a:p>
        </p:txBody>
      </p:sp>
      <p:pic>
        <p:nvPicPr>
          <p:cNvPr id="6" name="Picture 5">
            <a:extLst>
              <a:ext uri="{FF2B5EF4-FFF2-40B4-BE49-F238E27FC236}">
                <a16:creationId xmlns:a16="http://schemas.microsoft.com/office/drawing/2014/main" id="{DA487655-7408-4D00-B2C7-2CD52812F741}"/>
              </a:ext>
            </a:extLst>
          </p:cNvPr>
          <p:cNvPicPr>
            <a:picLocks noChangeAspect="1"/>
          </p:cNvPicPr>
          <p:nvPr/>
        </p:nvPicPr>
        <p:blipFill>
          <a:blip r:embed="rId2"/>
          <a:stretch>
            <a:fillRect/>
          </a:stretch>
        </p:blipFill>
        <p:spPr>
          <a:xfrm>
            <a:off x="464560" y="1646238"/>
            <a:ext cx="6005080" cy="3718882"/>
          </a:xfrm>
          <a:prstGeom prst="rect">
            <a:avLst/>
          </a:prstGeom>
        </p:spPr>
      </p:pic>
      <p:pic>
        <p:nvPicPr>
          <p:cNvPr id="8" name="Picture 7">
            <a:extLst>
              <a:ext uri="{FF2B5EF4-FFF2-40B4-BE49-F238E27FC236}">
                <a16:creationId xmlns:a16="http://schemas.microsoft.com/office/drawing/2014/main" id="{F5763D4A-3ECF-4B6A-B4E9-5E4031708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762" y="1646238"/>
            <a:ext cx="3952875" cy="2609850"/>
          </a:xfrm>
          <a:prstGeom prst="rect">
            <a:avLst/>
          </a:prstGeom>
        </p:spPr>
      </p:pic>
      <p:sp>
        <p:nvSpPr>
          <p:cNvPr id="3" name="TextBox 2">
            <a:extLst>
              <a:ext uri="{FF2B5EF4-FFF2-40B4-BE49-F238E27FC236}">
                <a16:creationId xmlns:a16="http://schemas.microsoft.com/office/drawing/2014/main" id="{A007FEEB-95B7-4D51-A141-9D013C462F8A}"/>
              </a:ext>
            </a:extLst>
          </p:cNvPr>
          <p:cNvSpPr txBox="1"/>
          <p:nvPr/>
        </p:nvSpPr>
        <p:spPr>
          <a:xfrm>
            <a:off x="7116762" y="4382889"/>
            <a:ext cx="4237038" cy="646331"/>
          </a:xfrm>
          <a:prstGeom prst="rect">
            <a:avLst/>
          </a:prstGeom>
          <a:noFill/>
        </p:spPr>
        <p:txBody>
          <a:bodyPr wrap="square" rtlCol="0">
            <a:spAutoFit/>
          </a:bodyPr>
          <a:lstStyle/>
          <a:p>
            <a:r>
              <a:rPr lang="fr-CH" dirty="0"/>
              <a:t>La barre de platine-iridium utilisée comme </a:t>
            </a:r>
            <a:r>
              <a:rPr lang="fr-CH" b="1" i="1" dirty="0">
                <a:solidFill>
                  <a:srgbClr val="0070C0"/>
                </a:solidFill>
              </a:rPr>
              <a:t>prototype du mètre </a:t>
            </a:r>
            <a:r>
              <a:rPr lang="fr-CH" dirty="0"/>
              <a:t>de 1889 à 1960</a:t>
            </a:r>
            <a:endParaRPr lang="fr-FR" dirty="0"/>
          </a:p>
        </p:txBody>
      </p:sp>
      <p:sp>
        <p:nvSpPr>
          <p:cNvPr id="7" name="TextBox 6">
            <a:extLst>
              <a:ext uri="{FF2B5EF4-FFF2-40B4-BE49-F238E27FC236}">
                <a16:creationId xmlns:a16="http://schemas.microsoft.com/office/drawing/2014/main" id="{EBDC33EA-A0FF-45F9-88C0-12DF4C2EDF79}"/>
              </a:ext>
            </a:extLst>
          </p:cNvPr>
          <p:cNvSpPr txBox="1"/>
          <p:nvPr/>
        </p:nvSpPr>
        <p:spPr>
          <a:xfrm>
            <a:off x="464559" y="5570558"/>
            <a:ext cx="6005079" cy="923330"/>
          </a:xfrm>
          <a:prstGeom prst="rect">
            <a:avLst/>
          </a:prstGeom>
          <a:noFill/>
        </p:spPr>
        <p:txBody>
          <a:bodyPr wrap="square" rtlCol="0">
            <a:spAutoFit/>
          </a:bodyPr>
          <a:lstStyle/>
          <a:p>
            <a:r>
              <a:rPr lang="fr-CH" b="1" i="1" dirty="0">
                <a:solidFill>
                  <a:srgbClr val="0070C0"/>
                </a:solidFill>
              </a:rPr>
              <a:t>Prototype de kilogramme</a:t>
            </a:r>
            <a:r>
              <a:rPr lang="fr-CH" dirty="0"/>
              <a:t>, fabriqué en un alliage de platine et d'iridium, dans le bureau international des poids et mesures à Paris</a:t>
            </a:r>
            <a:endParaRPr lang="fr-FR" dirty="0"/>
          </a:p>
        </p:txBody>
      </p:sp>
    </p:spTree>
    <p:extLst>
      <p:ext uri="{BB962C8B-B14F-4D97-AF65-F5344CB8AC3E}">
        <p14:creationId xmlns:p14="http://schemas.microsoft.com/office/powerpoint/2010/main" val="2608516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02848-595B-4B97-9B76-91DE5A405DEB}"/>
              </a:ext>
            </a:extLst>
          </p:cNvPr>
          <p:cNvSpPr>
            <a:spLocks noGrp="1"/>
          </p:cNvSpPr>
          <p:nvPr>
            <p:ph type="title"/>
          </p:nvPr>
        </p:nvSpPr>
        <p:spPr/>
        <p:txBody>
          <a:bodyPr>
            <a:normAutofit/>
          </a:bodyPr>
          <a:lstStyle/>
          <a:p>
            <a:r>
              <a:rPr lang="fr-CH" dirty="0"/>
              <a:t>Masse équivalente</a:t>
            </a:r>
          </a:p>
        </p:txBody>
      </p:sp>
      <p:sp>
        <p:nvSpPr>
          <p:cNvPr id="4" name="Slide Number Placeholder 3">
            <a:extLst>
              <a:ext uri="{FF2B5EF4-FFF2-40B4-BE49-F238E27FC236}">
                <a16:creationId xmlns:a16="http://schemas.microsoft.com/office/drawing/2014/main" id="{08E6569C-0159-4C48-B354-837B9386570E}"/>
              </a:ext>
            </a:extLst>
          </p:cNvPr>
          <p:cNvSpPr>
            <a:spLocks noGrp="1"/>
          </p:cNvSpPr>
          <p:nvPr>
            <p:ph type="sldNum" sz="quarter" idx="12"/>
          </p:nvPr>
        </p:nvSpPr>
        <p:spPr/>
        <p:txBody>
          <a:bodyPr/>
          <a:lstStyle/>
          <a:p>
            <a:fld id="{4433E520-1D85-46A9-8BDE-2062695E2DA8}" type="slidenum">
              <a:rPr lang="de-CH" smtClean="0"/>
              <a:t>20</a:t>
            </a:fld>
            <a:endParaRPr lang="de-CH"/>
          </a:p>
        </p:txBody>
      </p:sp>
      <p:sp>
        <p:nvSpPr>
          <p:cNvPr id="5" name="Text Box 3">
            <a:extLst>
              <a:ext uri="{FF2B5EF4-FFF2-40B4-BE49-F238E27FC236}">
                <a16:creationId xmlns:a16="http://schemas.microsoft.com/office/drawing/2014/main" id="{BAD04256-03CC-4229-BA28-E48C0FB9E163}"/>
              </a:ext>
            </a:extLst>
          </p:cNvPr>
          <p:cNvSpPr txBox="1">
            <a:spLocks/>
          </p:cNvSpPr>
          <p:nvPr/>
        </p:nvSpPr>
        <p:spPr bwMode="auto">
          <a:xfrm>
            <a:off x="298567" y="1369318"/>
            <a:ext cx="10845800" cy="5488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eaLnBrk="1"/>
            <a:r>
              <a:rPr lang="fr-CH" altLang="de-DE" sz="2000" dirty="0">
                <a:latin typeface="Calibri" panose="020F0502020204030204" pitchFamily="34" charset="0"/>
                <a:ea typeface="Calibri" panose="020F0502020204030204" pitchFamily="34" charset="0"/>
                <a:cs typeface="Calibri" panose="020F0502020204030204" pitchFamily="34" charset="0"/>
              </a:rPr>
              <a:t>Certains problèmes peuvent être simplifiés par l’utilisation du concept de </a:t>
            </a:r>
            <a:r>
              <a:rPr lang="fr-CH" altLang="de-DE" sz="2000" b="1" i="1" dirty="0">
                <a:latin typeface="Calibri" panose="020F0502020204030204" pitchFamily="34" charset="0"/>
                <a:ea typeface="Calibri" panose="020F0502020204030204" pitchFamily="34" charset="0"/>
                <a:cs typeface="Calibri" panose="020F0502020204030204" pitchFamily="34" charset="0"/>
                <a:sym typeface="Helvetica Neue"/>
              </a:rPr>
              <a:t>masse équivalente</a:t>
            </a:r>
            <a:r>
              <a:rPr lang="fr-CH" altLang="de-DE" sz="2000" dirty="0">
                <a:latin typeface="Calibri" panose="020F0502020204030204" pitchFamily="34" charset="0"/>
                <a:ea typeface="Calibri" panose="020F0502020204030204" pitchFamily="34" charset="0"/>
                <a:cs typeface="Calibri" panose="020F0502020204030204" pitchFamily="34" charset="0"/>
              </a:rPr>
              <a:t> au lieu de la masse atomique ou moléculaire. La masse équivalente est la fraction de la masse de l’ion ou de la molécule qui correspond à une unité définie </a:t>
            </a:r>
            <a:r>
              <a:rPr lang="fr-CH" altLang="de-DE" sz="2000" u="sng" dirty="0">
                <a:latin typeface="Calibri" panose="020F0502020204030204" pitchFamily="34" charset="0"/>
                <a:ea typeface="Calibri" panose="020F0502020204030204" pitchFamily="34" charset="0"/>
                <a:cs typeface="Calibri" panose="020F0502020204030204" pitchFamily="34" charset="0"/>
              </a:rPr>
              <a:t>relative à une réaction chimique particulière</a:t>
            </a:r>
            <a:r>
              <a:rPr lang="fr-CH" altLang="de-DE" sz="2000" dirty="0">
                <a:latin typeface="Calibri" panose="020F0502020204030204" pitchFamily="34" charset="0"/>
                <a:ea typeface="Calibri" panose="020F0502020204030204" pitchFamily="34" charset="0"/>
                <a:cs typeface="Calibri" panose="020F0502020204030204" pitchFamily="34" charset="0"/>
              </a:rPr>
              <a:t>. Son unité est l’</a:t>
            </a:r>
            <a:r>
              <a:rPr lang="fr-CH" altLang="de-DE" sz="2000" b="1" i="1" dirty="0">
                <a:latin typeface="Calibri" panose="020F0502020204030204" pitchFamily="34" charset="0"/>
                <a:ea typeface="Calibri" panose="020F0502020204030204" pitchFamily="34" charset="0"/>
                <a:cs typeface="Calibri" panose="020F0502020204030204" pitchFamily="34" charset="0"/>
                <a:sym typeface="Helvetica Neue"/>
              </a:rPr>
              <a:t>équivalent-gramme</a:t>
            </a:r>
            <a:r>
              <a:rPr lang="fr-CH" altLang="de-DE" sz="2000" dirty="0">
                <a:latin typeface="Calibri" panose="020F0502020204030204" pitchFamily="34" charset="0"/>
                <a:ea typeface="Calibri" panose="020F0502020204030204" pitchFamily="34" charset="0"/>
                <a:cs typeface="Calibri" panose="020F0502020204030204" pitchFamily="34" charset="0"/>
              </a:rPr>
              <a:t>.</a:t>
            </a:r>
          </a:p>
          <a:p>
            <a:pPr eaLnBrk="1"/>
            <a:endParaRPr lang="fr-CH" altLang="de-DE" sz="2000" dirty="0">
              <a:latin typeface="Calibri" panose="020F0502020204030204" pitchFamily="34" charset="0"/>
              <a:ea typeface="Calibri" panose="020F0502020204030204" pitchFamily="34" charset="0"/>
              <a:cs typeface="Calibri" panose="020F0502020204030204" pitchFamily="34" charset="0"/>
            </a:endParaRPr>
          </a:p>
          <a:p>
            <a:pPr eaLnBrk="1"/>
            <a:r>
              <a:rPr lang="fr-CH" altLang="de-DE" sz="2000" dirty="0">
                <a:latin typeface="Calibri" panose="020F0502020204030204" pitchFamily="34" charset="0"/>
                <a:ea typeface="Calibri" panose="020F0502020204030204" pitchFamily="34" charset="0"/>
                <a:cs typeface="Calibri" panose="020F0502020204030204" pitchFamily="34" charset="0"/>
              </a:rPr>
              <a:t>Ce concept est utile dans deux types de réaction: les réactions acide-base et les réactions d’oxydo-réduction, que nous verrons plus loin.</a:t>
            </a:r>
          </a:p>
          <a:p>
            <a:pPr eaLnBrk="1"/>
            <a:endParaRPr lang="fr-CH" altLang="de-DE" sz="2000" dirty="0">
              <a:latin typeface="Calibri" panose="020F0502020204030204" pitchFamily="34" charset="0"/>
              <a:ea typeface="Calibri" panose="020F0502020204030204" pitchFamily="34" charset="0"/>
              <a:cs typeface="Calibri" panose="020F0502020204030204" pitchFamily="34" charset="0"/>
            </a:endParaRPr>
          </a:p>
          <a:p>
            <a:pPr defTabSz="892175" eaLnBrk="1">
              <a:tabLst>
                <a:tab pos="1160463" algn="l"/>
              </a:tabLst>
            </a:pPr>
            <a:r>
              <a:rPr lang="fr-CH" altLang="de-DE" sz="2000" u="sng" dirty="0">
                <a:latin typeface="Calibri" panose="020F0502020204030204" pitchFamily="34" charset="0"/>
                <a:ea typeface="Calibri" panose="020F0502020204030204" pitchFamily="34" charset="0"/>
                <a:cs typeface="Calibri" panose="020F0502020204030204" pitchFamily="34" charset="0"/>
              </a:rPr>
              <a:t>Exemple</a:t>
            </a:r>
            <a:r>
              <a:rPr lang="fr-CH" altLang="de-DE" sz="2000" dirty="0">
                <a:latin typeface="Calibri" panose="020F0502020204030204" pitchFamily="34" charset="0"/>
                <a:ea typeface="Calibri" panose="020F0502020204030204" pitchFamily="34" charset="0"/>
                <a:cs typeface="Calibri" panose="020F0502020204030204" pitchFamily="34" charset="0"/>
              </a:rPr>
              <a:t>: 	Un composé de formule brute A réagit avec deux formules-unités B pour 		 	donner deux formules-unités du produit C: </a:t>
            </a:r>
          </a:p>
          <a:p>
            <a:pPr defTabSz="892175" eaLnBrk="1">
              <a:spcBef>
                <a:spcPts val="1200"/>
              </a:spcBef>
              <a:tabLst>
                <a:tab pos="1160463" algn="l"/>
              </a:tabLst>
            </a:pPr>
            <a:r>
              <a:rPr lang="fr-CH" altLang="de-DE" sz="2000" dirty="0">
                <a:latin typeface="Calibri" panose="020F0502020204030204" pitchFamily="34" charset="0"/>
                <a:ea typeface="Calibri" panose="020F0502020204030204" pitchFamily="34" charset="0"/>
                <a:cs typeface="Calibri" panose="020F0502020204030204" pitchFamily="34" charset="0"/>
              </a:rPr>
              <a:t>	A + 2 B  ⇄  2 C</a:t>
            </a:r>
          </a:p>
          <a:p>
            <a:pPr defTabSz="892175" eaLnBrk="1">
              <a:tabLst>
                <a:tab pos="1160463" algn="l"/>
              </a:tabLst>
            </a:pPr>
            <a:endParaRPr lang="fr-CH" altLang="de-DE" sz="2000" dirty="0">
              <a:latin typeface="Calibri" panose="020F0502020204030204" pitchFamily="34" charset="0"/>
              <a:ea typeface="Calibri" panose="020F0502020204030204" pitchFamily="34" charset="0"/>
              <a:cs typeface="Calibri" panose="020F0502020204030204" pitchFamily="34" charset="0"/>
            </a:endParaRPr>
          </a:p>
          <a:p>
            <a:pPr defTabSz="892175" eaLnBrk="1">
              <a:tabLst>
                <a:tab pos="1160463" algn="l"/>
              </a:tabLst>
            </a:pPr>
            <a:r>
              <a:rPr lang="fr-CH" altLang="de-DE" sz="2000" dirty="0">
                <a:latin typeface="Calibri" panose="020F0502020204030204" pitchFamily="34" charset="0"/>
                <a:ea typeface="Calibri" panose="020F0502020204030204" pitchFamily="34" charset="0"/>
                <a:cs typeface="Calibri" panose="020F0502020204030204" pitchFamily="34" charset="0"/>
              </a:rPr>
              <a:t>	On peut définir un </a:t>
            </a:r>
            <a:r>
              <a:rPr lang="fr-CH" altLang="de-DE" sz="2000" b="1" i="1" dirty="0">
                <a:latin typeface="Calibri" panose="020F0502020204030204" pitchFamily="34" charset="0"/>
                <a:ea typeface="Calibri" panose="020F0502020204030204" pitchFamily="34" charset="0"/>
                <a:cs typeface="Calibri" panose="020F0502020204030204" pitchFamily="34" charset="0"/>
                <a:sym typeface="Helvetica Neue"/>
              </a:rPr>
              <a:t>équivalent</a:t>
            </a:r>
            <a:r>
              <a:rPr lang="fr-CH" altLang="de-DE" sz="2000" dirty="0">
                <a:latin typeface="Calibri" panose="020F0502020204030204" pitchFamily="34" charset="0"/>
                <a:ea typeface="Calibri" panose="020F0502020204030204" pitchFamily="34" charset="0"/>
                <a:cs typeface="Calibri" panose="020F0502020204030204" pitchFamily="34" charset="0"/>
              </a:rPr>
              <a:t> pour cette réaction égal à une mole de B.</a:t>
            </a:r>
          </a:p>
          <a:p>
            <a:pPr defTabSz="892175" eaLnBrk="1">
              <a:tabLst>
                <a:tab pos="1160463" algn="l"/>
              </a:tabLst>
            </a:pPr>
            <a:r>
              <a:rPr lang="fr-CH" altLang="de-DE" sz="2000" dirty="0">
                <a:latin typeface="Calibri" panose="020F0502020204030204" pitchFamily="34" charset="0"/>
                <a:ea typeface="Calibri" panose="020F0502020204030204" pitchFamily="34" charset="0"/>
                <a:cs typeface="Calibri" panose="020F0502020204030204" pitchFamily="34" charset="0"/>
              </a:rPr>
              <a:t>	Une mole de A correspondra donc dans ce cas à 2 équivalents </a:t>
            </a:r>
            <a:r>
              <a:rPr lang="fr-CH" altLang="de-DE" sz="2000" dirty="0" err="1">
                <a:latin typeface="Calibri" panose="020F0502020204030204" pitchFamily="34" charset="0"/>
                <a:ea typeface="Calibri" panose="020F0502020204030204" pitchFamily="34" charset="0"/>
                <a:cs typeface="Calibri" panose="020F0502020204030204" pitchFamily="34" charset="0"/>
              </a:rPr>
              <a:t>reactifs</a:t>
            </a:r>
            <a:r>
              <a:rPr lang="fr-CH" altLang="de-DE" sz="2000" dirty="0">
                <a:latin typeface="Calibri" panose="020F0502020204030204" pitchFamily="34" charset="0"/>
                <a:ea typeface="Calibri" panose="020F0502020204030204" pitchFamily="34" charset="0"/>
                <a:cs typeface="Calibri" panose="020F0502020204030204" pitchFamily="34" charset="0"/>
              </a:rPr>
              <a:t>.</a:t>
            </a:r>
          </a:p>
          <a:p>
            <a:pPr defTabSz="892175" eaLnBrk="1">
              <a:tabLst>
                <a:tab pos="1160463" algn="l"/>
              </a:tabLst>
            </a:pPr>
            <a:r>
              <a:rPr lang="fr-CH" altLang="de-DE" sz="2000" dirty="0">
                <a:latin typeface="Calibri" panose="020F0502020204030204" pitchFamily="34" charset="0"/>
                <a:ea typeface="Calibri" panose="020F0502020204030204" pitchFamily="34" charset="0"/>
                <a:cs typeface="Calibri" panose="020F0502020204030204" pitchFamily="34" charset="0"/>
              </a:rPr>
              <a:t>	Un équivalent-gramme de A réagira complètement avec 2 équivalents-gramme de B pour 	produire 2 équivalents-gramme de C.</a:t>
            </a:r>
          </a:p>
          <a:p>
            <a:pPr eaLnBrk="1"/>
            <a:r>
              <a:rPr lang="fr-CH" altLang="de-DE" sz="20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6428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H" noProof="0" dirty="0"/>
              <a:t>Système international d’unités (SI)</a:t>
            </a:r>
          </a:p>
        </p:txBody>
      </p:sp>
      <p:sp>
        <p:nvSpPr>
          <p:cNvPr id="5" name="Slide Number Placeholder 4"/>
          <p:cNvSpPr>
            <a:spLocks noGrp="1"/>
          </p:cNvSpPr>
          <p:nvPr>
            <p:ph type="sldNum" sz="quarter" idx="12"/>
          </p:nvPr>
        </p:nvSpPr>
        <p:spPr/>
        <p:txBody>
          <a:bodyPr/>
          <a:lstStyle/>
          <a:p>
            <a:fld id="{4433E520-1D85-46A9-8BDE-2062695E2DA8}" type="slidenum">
              <a:rPr lang="de-CH" smtClean="0"/>
              <a:t>3</a:t>
            </a:fld>
            <a:endParaRPr lang="de-CH"/>
          </a:p>
        </p:txBody>
      </p:sp>
      <p:sp>
        <p:nvSpPr>
          <p:cNvPr id="7" name="TextBox 6">
            <a:extLst>
              <a:ext uri="{FF2B5EF4-FFF2-40B4-BE49-F238E27FC236}">
                <a16:creationId xmlns:a16="http://schemas.microsoft.com/office/drawing/2014/main" id="{AF064C72-46F4-4BC9-876C-32AB088329DF}"/>
              </a:ext>
            </a:extLst>
          </p:cNvPr>
          <p:cNvSpPr txBox="1"/>
          <p:nvPr/>
        </p:nvSpPr>
        <p:spPr>
          <a:xfrm>
            <a:off x="619323" y="1570192"/>
            <a:ext cx="9544050" cy="1015663"/>
          </a:xfrm>
          <a:prstGeom prst="rect">
            <a:avLst/>
          </a:prstGeom>
          <a:noFill/>
        </p:spPr>
        <p:txBody>
          <a:bodyPr wrap="square" rtlCol="0">
            <a:spAutoFit/>
          </a:bodyPr>
          <a:lstStyle/>
          <a:p>
            <a:r>
              <a:rPr lang="fr-FR" sz="2000" dirty="0"/>
              <a:t>Afin de s’affranchir de l’utilisation d’étalons matériels peu fiables, les </a:t>
            </a:r>
            <a:r>
              <a:rPr lang="fr-FR" sz="2000" b="1" i="1" dirty="0">
                <a:solidFill>
                  <a:srgbClr val="0070C0"/>
                </a:solidFill>
              </a:rPr>
              <a:t>unités</a:t>
            </a:r>
            <a:r>
              <a:rPr lang="fr-FR" sz="2000" i="1" dirty="0">
                <a:solidFill>
                  <a:srgbClr val="0070C0"/>
                </a:solidFill>
              </a:rPr>
              <a:t> </a:t>
            </a:r>
            <a:r>
              <a:rPr lang="fr-FR" sz="2000" b="1" i="1" dirty="0">
                <a:solidFill>
                  <a:srgbClr val="0070C0"/>
                </a:solidFill>
              </a:rPr>
              <a:t>de base </a:t>
            </a:r>
            <a:r>
              <a:rPr lang="fr-FR" sz="2000" dirty="0"/>
              <a:t>du </a:t>
            </a:r>
            <a:r>
              <a:rPr lang="fr-FR" sz="2000" u="sng" dirty="0"/>
              <a:t>Système International </a:t>
            </a:r>
            <a:r>
              <a:rPr lang="fr-FR" sz="2000" dirty="0"/>
              <a:t>ont été redéfinies à partir de </a:t>
            </a:r>
            <a:r>
              <a:rPr lang="fr-FR" sz="2000" u="sng" dirty="0"/>
              <a:t>sept constantes physiques universelles</a:t>
            </a:r>
            <a:r>
              <a:rPr lang="fr-FR" sz="2000" dirty="0"/>
              <a:t> dont les valeurs exactes ont été fixées définitivement le </a:t>
            </a:r>
            <a:r>
              <a:rPr lang="fr-FR" sz="2000" b="1" i="1" dirty="0">
                <a:solidFill>
                  <a:srgbClr val="0070C0"/>
                </a:solidFill>
              </a:rPr>
              <a:t>20 mai 2019.</a:t>
            </a:r>
          </a:p>
        </p:txBody>
      </p:sp>
      <p:sp>
        <p:nvSpPr>
          <p:cNvPr id="30" name="Freeform: Shape 29">
            <a:extLst>
              <a:ext uri="{FF2B5EF4-FFF2-40B4-BE49-F238E27FC236}">
                <a16:creationId xmlns:a16="http://schemas.microsoft.com/office/drawing/2014/main" id="{195EF17E-09CD-44DF-9B15-503BA7EB6F48}"/>
              </a:ext>
            </a:extLst>
          </p:cNvPr>
          <p:cNvSpPr/>
          <p:nvPr/>
        </p:nvSpPr>
        <p:spPr>
          <a:xfrm>
            <a:off x="6718300" y="3467100"/>
            <a:ext cx="3111500" cy="2019300"/>
          </a:xfrm>
          <a:custGeom>
            <a:avLst/>
            <a:gdLst>
              <a:gd name="connsiteX0" fmla="*/ 558800 w 3111500"/>
              <a:gd name="connsiteY0" fmla="*/ 266700 h 2019300"/>
              <a:gd name="connsiteX1" fmla="*/ 533400 w 3111500"/>
              <a:gd name="connsiteY1" fmla="*/ 685800 h 2019300"/>
              <a:gd name="connsiteX2" fmla="*/ 177800 w 3111500"/>
              <a:gd name="connsiteY2" fmla="*/ 787400 h 2019300"/>
              <a:gd name="connsiteX3" fmla="*/ 88900 w 3111500"/>
              <a:gd name="connsiteY3" fmla="*/ 1079500 h 2019300"/>
              <a:gd name="connsiteX4" fmla="*/ 469900 w 3111500"/>
              <a:gd name="connsiteY4" fmla="*/ 1219200 h 2019300"/>
              <a:gd name="connsiteX5" fmla="*/ 342900 w 3111500"/>
              <a:gd name="connsiteY5" fmla="*/ 1485900 h 2019300"/>
              <a:gd name="connsiteX6" fmla="*/ 152400 w 3111500"/>
              <a:gd name="connsiteY6" fmla="*/ 1701800 h 2019300"/>
              <a:gd name="connsiteX7" fmla="*/ 0 w 3111500"/>
              <a:gd name="connsiteY7" fmla="*/ 1841500 h 2019300"/>
              <a:gd name="connsiteX8" fmla="*/ 63500 w 3111500"/>
              <a:gd name="connsiteY8" fmla="*/ 1943100 h 2019300"/>
              <a:gd name="connsiteX9" fmla="*/ 431800 w 3111500"/>
              <a:gd name="connsiteY9" fmla="*/ 1981200 h 2019300"/>
              <a:gd name="connsiteX10" fmla="*/ 2667000 w 3111500"/>
              <a:gd name="connsiteY10" fmla="*/ 2019300 h 2019300"/>
              <a:gd name="connsiteX11" fmla="*/ 3111500 w 3111500"/>
              <a:gd name="connsiteY11" fmla="*/ 1663700 h 2019300"/>
              <a:gd name="connsiteX12" fmla="*/ 3060700 w 3111500"/>
              <a:gd name="connsiteY12" fmla="*/ 317500 h 2019300"/>
              <a:gd name="connsiteX13" fmla="*/ 3009900 w 3111500"/>
              <a:gd name="connsiteY13" fmla="*/ 114300 h 2019300"/>
              <a:gd name="connsiteX14" fmla="*/ 2552700 w 3111500"/>
              <a:gd name="connsiteY14" fmla="*/ 0 h 2019300"/>
              <a:gd name="connsiteX15" fmla="*/ 647700 w 3111500"/>
              <a:gd name="connsiteY15" fmla="*/ 279400 h 2019300"/>
              <a:gd name="connsiteX16" fmla="*/ 558800 w 3111500"/>
              <a:gd name="connsiteY16" fmla="*/ 266700 h 2019300"/>
              <a:gd name="connsiteX0" fmla="*/ 558800 w 3111500"/>
              <a:gd name="connsiteY0" fmla="*/ 266700 h 2019300"/>
              <a:gd name="connsiteX1" fmla="*/ 533400 w 3111500"/>
              <a:gd name="connsiteY1" fmla="*/ 685800 h 2019300"/>
              <a:gd name="connsiteX2" fmla="*/ 177800 w 3111500"/>
              <a:gd name="connsiteY2" fmla="*/ 787400 h 2019300"/>
              <a:gd name="connsiteX3" fmla="*/ 88900 w 3111500"/>
              <a:gd name="connsiteY3" fmla="*/ 1079500 h 2019300"/>
              <a:gd name="connsiteX4" fmla="*/ 406400 w 3111500"/>
              <a:gd name="connsiteY4" fmla="*/ 1193800 h 2019300"/>
              <a:gd name="connsiteX5" fmla="*/ 342900 w 3111500"/>
              <a:gd name="connsiteY5" fmla="*/ 1485900 h 2019300"/>
              <a:gd name="connsiteX6" fmla="*/ 152400 w 3111500"/>
              <a:gd name="connsiteY6" fmla="*/ 1701800 h 2019300"/>
              <a:gd name="connsiteX7" fmla="*/ 0 w 3111500"/>
              <a:gd name="connsiteY7" fmla="*/ 1841500 h 2019300"/>
              <a:gd name="connsiteX8" fmla="*/ 63500 w 3111500"/>
              <a:gd name="connsiteY8" fmla="*/ 1943100 h 2019300"/>
              <a:gd name="connsiteX9" fmla="*/ 431800 w 3111500"/>
              <a:gd name="connsiteY9" fmla="*/ 1981200 h 2019300"/>
              <a:gd name="connsiteX10" fmla="*/ 2667000 w 3111500"/>
              <a:gd name="connsiteY10" fmla="*/ 2019300 h 2019300"/>
              <a:gd name="connsiteX11" fmla="*/ 3111500 w 3111500"/>
              <a:gd name="connsiteY11" fmla="*/ 1663700 h 2019300"/>
              <a:gd name="connsiteX12" fmla="*/ 3060700 w 3111500"/>
              <a:gd name="connsiteY12" fmla="*/ 317500 h 2019300"/>
              <a:gd name="connsiteX13" fmla="*/ 3009900 w 3111500"/>
              <a:gd name="connsiteY13" fmla="*/ 114300 h 2019300"/>
              <a:gd name="connsiteX14" fmla="*/ 2552700 w 3111500"/>
              <a:gd name="connsiteY14" fmla="*/ 0 h 2019300"/>
              <a:gd name="connsiteX15" fmla="*/ 647700 w 3111500"/>
              <a:gd name="connsiteY15" fmla="*/ 279400 h 2019300"/>
              <a:gd name="connsiteX16" fmla="*/ 558800 w 3111500"/>
              <a:gd name="connsiteY16" fmla="*/ 2667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1500" h="2019300">
                <a:moveTo>
                  <a:pt x="558800" y="266700"/>
                </a:moveTo>
                <a:lnTo>
                  <a:pt x="533400" y="685800"/>
                </a:lnTo>
                <a:lnTo>
                  <a:pt x="177800" y="787400"/>
                </a:lnTo>
                <a:lnTo>
                  <a:pt x="88900" y="1079500"/>
                </a:lnTo>
                <a:lnTo>
                  <a:pt x="406400" y="1193800"/>
                </a:lnTo>
                <a:lnTo>
                  <a:pt x="342900" y="1485900"/>
                </a:lnTo>
                <a:lnTo>
                  <a:pt x="152400" y="1701800"/>
                </a:lnTo>
                <a:lnTo>
                  <a:pt x="0" y="1841500"/>
                </a:lnTo>
                <a:lnTo>
                  <a:pt x="63500" y="1943100"/>
                </a:lnTo>
                <a:cubicBezTo>
                  <a:pt x="320791" y="1991342"/>
                  <a:pt x="197786" y="1981200"/>
                  <a:pt x="431800" y="1981200"/>
                </a:cubicBezTo>
                <a:lnTo>
                  <a:pt x="2667000" y="2019300"/>
                </a:lnTo>
                <a:lnTo>
                  <a:pt x="3111500" y="1663700"/>
                </a:lnTo>
                <a:lnTo>
                  <a:pt x="3060700" y="317500"/>
                </a:lnTo>
                <a:cubicBezTo>
                  <a:pt x="3030049" y="164246"/>
                  <a:pt x="3048952" y="231456"/>
                  <a:pt x="3009900" y="114300"/>
                </a:cubicBezTo>
                <a:lnTo>
                  <a:pt x="2552700" y="0"/>
                </a:lnTo>
                <a:lnTo>
                  <a:pt x="647700" y="279400"/>
                </a:lnTo>
                <a:lnTo>
                  <a:pt x="558800" y="2667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2">
            <a:extLst>
              <a:ext uri="{FF2B5EF4-FFF2-40B4-BE49-F238E27FC236}">
                <a16:creationId xmlns:a16="http://schemas.microsoft.com/office/drawing/2014/main" id="{75CE015C-1938-4C81-A1E0-E6B514144C2E}"/>
              </a:ext>
            </a:extLst>
          </p:cNvPr>
          <p:cNvSpPr>
            <a:spLocks noChangeArrowheads="1"/>
          </p:cNvSpPr>
          <p:nvPr/>
        </p:nvSpPr>
        <p:spPr bwMode="auto">
          <a:xfrm>
            <a:off x="619323" y="2535833"/>
            <a:ext cx="10168750"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ts val="600"/>
              </a:spcAft>
              <a:buClrTx/>
              <a:buSzTx/>
              <a:buFontTx/>
              <a:buNone/>
              <a:tabLst>
                <a:tab pos="6821488" algn="l"/>
              </a:tabLst>
            </a:pPr>
            <a:endParaRPr kumimoji="0" lang="en-CH" altLang="en-CH"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tab pos="6821488" algn="l"/>
                <a:tab pos="8515350" algn="l"/>
              </a:tabLst>
            </a:pPr>
            <a:r>
              <a:rPr kumimoji="0" lang="fr-CH" altLang="en-CH" sz="1800" b="0" i="0" u="none" strike="noStrike" cap="none" normalizeH="0" baseline="0" dirty="0">
                <a:ln>
                  <a:noFill/>
                </a:ln>
                <a:solidFill>
                  <a:schemeClr val="tx1"/>
                </a:solidFill>
                <a:effectLst/>
                <a:latin typeface="Arial" panose="020B0604020202020204" pitchFamily="34" charset="0"/>
              </a:rPr>
              <a:t> </a:t>
            </a:r>
            <a:r>
              <a:rPr kumimoji="0" lang="en-CH" altLang="en-CH" sz="1800" b="0" i="1"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Δν</a:t>
            </a:r>
            <a:r>
              <a:rPr kumimoji="0" lang="en-CH" altLang="en-CH" sz="1800" b="0" i="0" u="none" strike="noStrike" cap="none" normalizeH="0" baseline="0" dirty="0">
                <a:ln>
                  <a:noFill/>
                </a:ln>
                <a:solidFill>
                  <a:schemeClr val="tx1"/>
                </a:solidFill>
                <a:effectLst/>
                <a:latin typeface="Arial" panose="020B0604020202020204" pitchFamily="34" charset="0"/>
              </a:rPr>
              <a:t>(¹³³Cs)</a:t>
            </a:r>
            <a:r>
              <a:rPr kumimoji="0" lang="en-CH" altLang="en-CH" sz="1800" b="0" i="0" u="none" strike="noStrike" cap="none" normalizeH="0" baseline="-25000" dirty="0" err="1">
                <a:ln>
                  <a:noFill/>
                </a:ln>
                <a:solidFill>
                  <a:schemeClr val="tx1"/>
                </a:solidFill>
                <a:effectLst/>
                <a:latin typeface="Arial" panose="020B0604020202020204" pitchFamily="34" charset="0"/>
              </a:rPr>
              <a:t>hfs</a:t>
            </a:r>
            <a:r>
              <a:rPr kumimoji="0" lang="en-CH" altLang="en-CH" sz="1800" b="0" i="0" u="none" strike="noStrike" cap="none" normalizeH="0" baseline="0" dirty="0">
                <a:ln>
                  <a:noFill/>
                </a:ln>
                <a:solidFill>
                  <a:schemeClr val="tx1"/>
                </a:solidFill>
                <a:effectLst/>
                <a:latin typeface="Arial" panose="020B0604020202020204" pitchFamily="34" charset="0"/>
              </a:rPr>
              <a:t> = 9 192 631 770 </a:t>
            </a:r>
            <a:r>
              <a:rPr kumimoji="0" lang="en-CH" altLang="en-CH" sz="1800" b="0" i="0" u="none" strike="noStrike" cap="none" normalizeH="0" baseline="0" dirty="0">
                <a:ln>
                  <a:noFill/>
                </a:ln>
                <a:solidFill>
                  <a:srgbClr val="FF0000"/>
                </a:solidFill>
                <a:effectLst/>
                <a:latin typeface="Arial" panose="020B0604020202020204" pitchFamily="34" charset="0"/>
              </a:rPr>
              <a:t>s</a:t>
            </a:r>
            <a:r>
              <a:rPr kumimoji="0" lang="fr-CH" altLang="en-CH" sz="1800" b="0" i="0" u="none" strike="noStrike" cap="none" normalizeH="0" baseline="30000" dirty="0">
                <a:ln>
                  <a:noFill/>
                </a:ln>
                <a:solidFill>
                  <a:srgbClr val="FF0000"/>
                </a:solidFill>
                <a:effectLst/>
                <a:latin typeface="Arial" panose="020B0604020202020204" pitchFamily="34" charset="0"/>
              </a:rPr>
              <a:t>-1</a:t>
            </a:r>
            <a:r>
              <a:rPr kumimoji="0" lang="en-CH" altLang="en-CH" sz="1800" b="0" i="0" u="none" strike="noStrike" cap="none" normalizeH="0" baseline="30000" dirty="0">
                <a:ln>
                  <a:noFill/>
                </a:ln>
                <a:solidFill>
                  <a:srgbClr val="FF0000"/>
                </a:solidFill>
                <a:effectLst/>
                <a:latin typeface="Arial" panose="020B0604020202020204" pitchFamily="34" charset="0"/>
              </a:rPr>
              <a:t>		</a:t>
            </a:r>
            <a:r>
              <a:rPr lang="en-CH" altLang="en-CH" dirty="0" err="1">
                <a:solidFill>
                  <a:srgbClr val="FF0000"/>
                </a:solidFill>
                <a:latin typeface="Arial" panose="020B0604020202020204" pitchFamily="34" charset="0"/>
              </a:rPr>
              <a:t>seconde</a:t>
            </a:r>
            <a:endParaRPr lang="en-CH" altLang="en-CH" dirty="0">
              <a:solidFill>
                <a:srgbClr val="FF0000"/>
              </a:solidFill>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tab pos="6821488" algn="l"/>
                <a:tab pos="8515350" algn="l"/>
              </a:tabLst>
            </a:pPr>
            <a:r>
              <a:rPr kumimoji="0" lang="fr-CH" altLang="en-CH" sz="1800" b="0" i="0" u="none" strike="noStrike" cap="none" normalizeH="0" baseline="0" dirty="0">
                <a:ln>
                  <a:noFill/>
                </a:ln>
                <a:solidFill>
                  <a:schemeClr val="tx1"/>
                </a:solidFill>
                <a:effectLst/>
                <a:latin typeface="Arial" panose="020B0604020202020204" pitchFamily="34" charset="0"/>
              </a:rPr>
              <a:t> </a:t>
            </a:r>
            <a:r>
              <a:rPr kumimoji="0" lang="en-CH" altLang="en-CH" sz="1800" b="0" i="1"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r>
              <a:rPr kumimoji="0" lang="en-CH" altLang="en-CH" sz="1800" b="0" i="0" u="none" strike="noStrike" cap="none" normalizeH="0" baseline="0" dirty="0">
                <a:ln>
                  <a:noFill/>
                </a:ln>
                <a:solidFill>
                  <a:schemeClr val="tx1"/>
                </a:solidFill>
                <a:effectLst/>
                <a:latin typeface="Arial" panose="020B0604020202020204" pitchFamily="34" charset="0"/>
              </a:rPr>
              <a:t> = 299 792 458 </a:t>
            </a:r>
            <a:r>
              <a:rPr kumimoji="0" lang="en-CH" altLang="en-CH" sz="1800" b="0" i="0" u="none" strike="noStrike" cap="none" normalizeH="0" baseline="0" dirty="0">
                <a:ln>
                  <a:noFill/>
                </a:ln>
                <a:effectLst/>
                <a:latin typeface="Arial" panose="020B0604020202020204" pitchFamily="34" charset="0"/>
              </a:rPr>
              <a:t>s</a:t>
            </a:r>
            <a:r>
              <a:rPr kumimoji="0" lang="fr-CH" altLang="en-CH" sz="1800" b="0" i="0" u="none" strike="noStrike" cap="none" normalizeH="0" baseline="30000" dirty="0">
                <a:ln>
                  <a:noFill/>
                </a:ln>
                <a:effectLst/>
                <a:latin typeface="Arial" panose="020B0604020202020204" pitchFamily="34" charset="0"/>
              </a:rPr>
              <a:t>-1</a:t>
            </a:r>
            <a:r>
              <a:rPr kumimoji="0" lang="en-CH" altLang="en-CH" sz="1800" b="0" i="0" u="none" strike="noStrike" cap="none" normalizeH="0" baseline="0" dirty="0">
                <a:ln>
                  <a:noFill/>
                </a:ln>
                <a:effectLst/>
                <a:latin typeface="Arial" panose="020B0604020202020204" pitchFamily="34" charset="0"/>
              </a:rPr>
              <a:t> </a:t>
            </a:r>
            <a:r>
              <a:rPr kumimoji="0" lang="en-CH" altLang="en-CH" sz="1800" b="0" i="0" u="none" strike="noStrike" cap="none" normalizeH="0" baseline="0" dirty="0">
                <a:ln>
                  <a:noFill/>
                </a:ln>
                <a:solidFill>
                  <a:srgbClr val="FF0000"/>
                </a:solidFill>
                <a:effectLst/>
                <a:latin typeface="Arial" panose="020B0604020202020204" pitchFamily="34" charset="0"/>
              </a:rPr>
              <a:t>m</a:t>
            </a:r>
            <a:r>
              <a:rPr kumimoji="0" lang="en-CH" altLang="en-CH" sz="1800" b="0" i="0" u="none" strike="noStrike" cap="none" normalizeH="0" baseline="0" dirty="0">
                <a:ln>
                  <a:noFill/>
                </a:ln>
                <a:effectLst/>
                <a:latin typeface="Arial" panose="020B0604020202020204" pitchFamily="34" charset="0"/>
              </a:rPr>
              <a:t> 		</a:t>
            </a:r>
            <a:r>
              <a:rPr kumimoji="0" lang="en-CH" altLang="en-CH" sz="1800" b="0" i="0" u="none" strike="noStrike" cap="none" normalizeH="0" baseline="0" dirty="0">
                <a:ln>
                  <a:noFill/>
                </a:ln>
                <a:solidFill>
                  <a:srgbClr val="FF0000"/>
                </a:solidFill>
                <a:effectLst/>
                <a:latin typeface="Arial" panose="020B0604020202020204" pitchFamily="34" charset="0"/>
              </a:rPr>
              <a:t>metre</a:t>
            </a:r>
            <a:endParaRPr kumimoji="0" lang="fr-CH" altLang="en-CH" sz="1800"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tab pos="6821488" algn="l"/>
                <a:tab pos="8515350" algn="l"/>
              </a:tabLst>
            </a:pPr>
            <a:r>
              <a:rPr kumimoji="0" lang="fr-CH" altLang="en-CH" sz="1800" b="0" i="0" u="none" strike="noStrike" cap="none" normalizeH="0" baseline="0" dirty="0">
                <a:ln>
                  <a:noFill/>
                </a:ln>
                <a:solidFill>
                  <a:schemeClr val="tx1"/>
                </a:solidFill>
                <a:effectLst/>
                <a:latin typeface="Arial" panose="020B0604020202020204" pitchFamily="34" charset="0"/>
              </a:rPr>
              <a:t> </a:t>
            </a:r>
            <a:r>
              <a:rPr kumimoji="0" lang="en-CH" altLang="en-CH" sz="1800" b="0" i="1"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r>
              <a:rPr kumimoji="0" lang="en-CH" altLang="en-CH" sz="1800" b="0" i="0" u="none" strike="noStrike" cap="none" normalizeH="0" baseline="0" dirty="0">
                <a:ln>
                  <a:noFill/>
                </a:ln>
                <a:solidFill>
                  <a:schemeClr val="tx1"/>
                </a:solidFill>
                <a:effectLst/>
                <a:latin typeface="Arial" panose="020B0604020202020204" pitchFamily="34" charset="0"/>
              </a:rPr>
              <a:t> = 6,626 070 15 × 10</a:t>
            </a:r>
            <a:r>
              <a:rPr kumimoji="0" lang="fr-CH" altLang="en-CH" sz="1800" b="0" i="0" u="none" strike="noStrike" cap="none" normalizeH="0" baseline="30000" dirty="0">
                <a:ln>
                  <a:noFill/>
                </a:ln>
                <a:solidFill>
                  <a:schemeClr val="tx1"/>
                </a:solidFill>
                <a:effectLst/>
                <a:latin typeface="Arial" panose="020B0604020202020204" pitchFamily="34" charset="0"/>
              </a:rPr>
              <a:t>-34</a:t>
            </a:r>
            <a:r>
              <a:rPr kumimoji="0" lang="en-CH" altLang="en-CH" sz="1800" b="0" i="0" u="none" strike="noStrike" cap="none" normalizeH="0" baseline="0" dirty="0">
                <a:ln>
                  <a:noFill/>
                </a:ln>
                <a:solidFill>
                  <a:schemeClr val="tx1"/>
                </a:solidFill>
                <a:effectLst/>
                <a:latin typeface="Arial" panose="020B0604020202020204" pitchFamily="34" charset="0"/>
              </a:rPr>
              <a:t> s</a:t>
            </a:r>
            <a:r>
              <a:rPr kumimoji="0" lang="fr-CH" altLang="en-CH" sz="1800" b="0" i="0" u="none" strike="noStrike" cap="none" normalizeH="0" baseline="30000" dirty="0">
                <a:ln>
                  <a:noFill/>
                </a:ln>
                <a:solidFill>
                  <a:schemeClr val="tx1"/>
                </a:solidFill>
                <a:effectLst/>
                <a:latin typeface="Arial" panose="020B0604020202020204" pitchFamily="34" charset="0"/>
              </a:rPr>
              <a:t>-1</a:t>
            </a:r>
            <a:r>
              <a:rPr kumimoji="0" lang="en-CH" altLang="en-CH" sz="1800" b="0" i="0" u="none" strike="noStrike" cap="none" normalizeH="0" baseline="0" dirty="0">
                <a:ln>
                  <a:noFill/>
                </a:ln>
                <a:solidFill>
                  <a:schemeClr val="tx1"/>
                </a:solidFill>
                <a:effectLst/>
                <a:latin typeface="Arial" panose="020B0604020202020204" pitchFamily="34" charset="0"/>
              </a:rPr>
              <a:t> m</a:t>
            </a:r>
            <a:r>
              <a:rPr kumimoji="0" lang="fr-CH" altLang="en-CH" sz="1800" b="0" i="0" u="none" strike="noStrike" cap="none" normalizeH="0" baseline="30000" dirty="0">
                <a:ln>
                  <a:noFill/>
                </a:ln>
                <a:solidFill>
                  <a:schemeClr val="tx1"/>
                </a:solidFill>
                <a:effectLst/>
                <a:latin typeface="Arial" panose="020B0604020202020204" pitchFamily="34" charset="0"/>
              </a:rPr>
              <a:t>2</a:t>
            </a:r>
            <a:r>
              <a:rPr kumimoji="0" lang="en-CH" altLang="en-CH" sz="1800" b="0" i="0" u="none" strike="noStrike" cap="none" normalizeH="0" baseline="0" dirty="0">
                <a:ln>
                  <a:noFill/>
                </a:ln>
                <a:solidFill>
                  <a:schemeClr val="tx1"/>
                </a:solidFill>
                <a:effectLst/>
                <a:latin typeface="Arial" panose="020B0604020202020204" pitchFamily="34" charset="0"/>
              </a:rPr>
              <a:t> </a:t>
            </a:r>
            <a:r>
              <a:rPr kumimoji="0" lang="en-CH" altLang="en-CH" sz="1800" b="0" i="0" u="none" strike="noStrike" cap="none" normalizeH="0" baseline="0" dirty="0">
                <a:ln>
                  <a:noFill/>
                </a:ln>
                <a:solidFill>
                  <a:srgbClr val="FF0000"/>
                </a:solidFill>
                <a:effectLst/>
                <a:latin typeface="Arial" panose="020B0604020202020204" pitchFamily="34" charset="0"/>
              </a:rPr>
              <a:t>kg</a:t>
            </a:r>
            <a:r>
              <a:rPr kumimoji="0" lang="en-CH" altLang="en-CH" sz="1800" b="0" i="0" u="none" strike="noStrike" cap="none" normalizeH="0" baseline="0" dirty="0">
                <a:ln>
                  <a:noFill/>
                </a:ln>
                <a:solidFill>
                  <a:schemeClr val="tx1"/>
                </a:solidFill>
                <a:effectLst/>
                <a:latin typeface="Arial" panose="020B0604020202020204" pitchFamily="34" charset="0"/>
              </a:rPr>
              <a:t> = 6,626 070 15 × 10</a:t>
            </a:r>
            <a:r>
              <a:rPr kumimoji="0" lang="fr-CH" altLang="en-CH" sz="1800" b="0" i="0" u="none" strike="noStrike" cap="none" normalizeH="0" baseline="30000" dirty="0">
                <a:ln>
                  <a:noFill/>
                </a:ln>
                <a:solidFill>
                  <a:schemeClr val="tx1"/>
                </a:solidFill>
                <a:effectLst/>
                <a:latin typeface="Arial" panose="020B0604020202020204" pitchFamily="34" charset="0"/>
              </a:rPr>
              <a:t> -34</a:t>
            </a:r>
            <a:r>
              <a:rPr kumimoji="0" lang="en-CH" altLang="en-CH" sz="1800" b="0" i="0" u="none" strike="noStrike" cap="none" normalizeH="0" baseline="0" dirty="0">
                <a:ln>
                  <a:noFill/>
                </a:ln>
                <a:solidFill>
                  <a:schemeClr val="tx1"/>
                </a:solidFill>
                <a:effectLst/>
                <a:latin typeface="Arial" panose="020B0604020202020204" pitchFamily="34" charset="0"/>
              </a:rPr>
              <a:t> joule-</a:t>
            </a:r>
            <a:r>
              <a:rPr kumimoji="0" lang="en-CH" altLang="en-CH" sz="1800" b="0" i="0" u="none" strike="noStrike" cap="none" normalizeH="0" baseline="0" dirty="0" err="1">
                <a:ln>
                  <a:noFill/>
                </a:ln>
                <a:solidFill>
                  <a:schemeClr val="tx1"/>
                </a:solidFill>
                <a:effectLst/>
                <a:latin typeface="Arial" panose="020B0604020202020204" pitchFamily="34" charset="0"/>
              </a:rPr>
              <a:t>seconde</a:t>
            </a:r>
            <a:r>
              <a:rPr kumimoji="0" lang="en-CH" altLang="en-CH" sz="1800" b="0" i="0" u="none" strike="noStrike" cap="none" normalizeH="0" baseline="0" dirty="0">
                <a:ln>
                  <a:noFill/>
                </a:ln>
                <a:solidFill>
                  <a:schemeClr val="tx1"/>
                </a:solidFill>
                <a:effectLst/>
                <a:latin typeface="Arial" panose="020B0604020202020204" pitchFamily="34" charset="0"/>
              </a:rPr>
              <a:t> (</a:t>
            </a:r>
            <a:r>
              <a:rPr kumimoji="0" lang="en-CH" altLang="en-CH" sz="1800" b="0" i="0" u="none" strike="noStrike" cap="none" normalizeH="0" baseline="0" dirty="0" err="1">
                <a:ln>
                  <a:noFill/>
                </a:ln>
                <a:solidFill>
                  <a:schemeClr val="tx1"/>
                </a:solidFill>
                <a:effectLst/>
                <a:latin typeface="Arial" panose="020B0604020202020204" pitchFamily="34" charset="0"/>
              </a:rPr>
              <a:t>J·s</a:t>
            </a:r>
            <a:r>
              <a:rPr kumimoji="0" lang="en-CH" altLang="en-CH" sz="1800" b="0" i="0" u="none" strike="noStrike" cap="none" normalizeH="0" baseline="0" dirty="0">
                <a:ln>
                  <a:noFill/>
                </a:ln>
                <a:solidFill>
                  <a:schemeClr val="tx1"/>
                </a:solidFill>
                <a:effectLst/>
                <a:latin typeface="Arial" panose="020B0604020202020204" pitchFamily="34" charset="0"/>
              </a:rPr>
              <a:t>)	</a:t>
            </a:r>
            <a:r>
              <a:rPr kumimoji="0" lang="en-CH" altLang="en-CH" sz="1800" b="0" i="0" u="none" strike="noStrike" cap="none" normalizeH="0" baseline="0" dirty="0" err="1">
                <a:ln>
                  <a:noFill/>
                </a:ln>
                <a:solidFill>
                  <a:srgbClr val="FF0000"/>
                </a:solidFill>
                <a:effectLst/>
                <a:latin typeface="Arial" panose="020B0604020202020204" pitchFamily="34" charset="0"/>
              </a:rPr>
              <a:t>kilogramme</a:t>
            </a:r>
            <a:endParaRPr kumimoji="0" lang="en-CH" altLang="en-CH" sz="1800"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tab pos="6821488" algn="l"/>
                <a:tab pos="8515350" algn="l"/>
              </a:tabLst>
            </a:pPr>
            <a:r>
              <a:rPr kumimoji="0" lang="fr-CH" altLang="en-CH" sz="1800" b="0" i="0" u="none" strike="noStrike" cap="none" normalizeH="0" baseline="0" dirty="0">
                <a:ln>
                  <a:noFill/>
                </a:ln>
                <a:solidFill>
                  <a:schemeClr val="tx1"/>
                </a:solidFill>
                <a:effectLst/>
                <a:latin typeface="Arial" panose="020B0604020202020204" pitchFamily="34" charset="0"/>
              </a:rPr>
              <a:t> </a:t>
            </a:r>
            <a:r>
              <a:rPr kumimoji="0" lang="en-CH" altLang="en-CH" sz="1800" b="0" i="1"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a:t>
            </a:r>
            <a:r>
              <a:rPr kumimoji="0" lang="en-CH" altLang="en-CH" sz="1800" b="0" i="0" u="none" strike="noStrike" cap="none" normalizeH="0" baseline="0" dirty="0">
                <a:ln>
                  <a:noFill/>
                </a:ln>
                <a:solidFill>
                  <a:schemeClr val="tx1"/>
                </a:solidFill>
                <a:effectLst/>
                <a:latin typeface="Arial" panose="020B0604020202020204" pitchFamily="34" charset="0"/>
              </a:rPr>
              <a:t> = 1,602 176 634 × 10</a:t>
            </a:r>
            <a:r>
              <a:rPr kumimoji="0" lang="fr-CH" altLang="en-CH" sz="1800" b="0" i="0" u="none" strike="noStrike" cap="none" normalizeH="0" baseline="30000" dirty="0">
                <a:ln>
                  <a:noFill/>
                </a:ln>
                <a:solidFill>
                  <a:schemeClr val="tx1"/>
                </a:solidFill>
                <a:effectLst/>
                <a:latin typeface="Arial" panose="020B0604020202020204" pitchFamily="34" charset="0"/>
              </a:rPr>
              <a:t>-19</a:t>
            </a:r>
            <a:r>
              <a:rPr kumimoji="0" lang="en-CH" altLang="en-CH" sz="1800" b="0" i="0" u="none" strike="noStrike" cap="none" normalizeH="0" baseline="0" dirty="0">
                <a:ln>
                  <a:noFill/>
                </a:ln>
                <a:solidFill>
                  <a:schemeClr val="tx1"/>
                </a:solidFill>
                <a:effectLst/>
                <a:latin typeface="Arial" panose="020B0604020202020204" pitchFamily="34" charset="0"/>
              </a:rPr>
              <a:t> s </a:t>
            </a:r>
            <a:r>
              <a:rPr kumimoji="0" lang="en-CH" altLang="en-CH" sz="1800" b="0" i="0" u="none" strike="noStrike" cap="none" normalizeH="0" baseline="0" dirty="0">
                <a:ln>
                  <a:noFill/>
                </a:ln>
                <a:solidFill>
                  <a:srgbClr val="FF0000"/>
                </a:solidFill>
                <a:effectLst/>
                <a:latin typeface="Arial" panose="020B0604020202020204" pitchFamily="34" charset="0"/>
              </a:rPr>
              <a:t>A</a:t>
            </a:r>
            <a:r>
              <a:rPr kumimoji="0" lang="en-CH" altLang="en-CH" sz="1800" b="0" i="0" u="none" strike="noStrike" cap="none" normalizeH="0" baseline="0" dirty="0">
                <a:ln>
                  <a:noFill/>
                </a:ln>
                <a:solidFill>
                  <a:schemeClr val="tx1"/>
                </a:solidFill>
                <a:effectLst/>
                <a:latin typeface="Arial" panose="020B0604020202020204" pitchFamily="34" charset="0"/>
              </a:rPr>
              <a:t> = 1,602 176 634 × 10</a:t>
            </a:r>
            <a:r>
              <a:rPr kumimoji="0" lang="fr-CH" altLang="en-CH" sz="1800" b="0" i="0" u="none" strike="noStrike" cap="none" normalizeH="0" baseline="30000" dirty="0">
                <a:ln>
                  <a:noFill/>
                </a:ln>
                <a:solidFill>
                  <a:schemeClr val="tx1"/>
                </a:solidFill>
                <a:effectLst/>
                <a:latin typeface="Arial" panose="020B0604020202020204" pitchFamily="34" charset="0"/>
              </a:rPr>
              <a:t>-19 </a:t>
            </a:r>
            <a:r>
              <a:rPr kumimoji="0" lang="en-CH" altLang="en-CH" sz="1800" b="0" i="0" u="none" strike="noStrike" cap="none" normalizeH="0" baseline="30000" dirty="0">
                <a:ln>
                  <a:noFill/>
                </a:ln>
                <a:solidFill>
                  <a:schemeClr val="tx1"/>
                </a:solidFill>
                <a:effectLst/>
                <a:latin typeface="Arial" panose="020B0604020202020204" pitchFamily="34" charset="0"/>
              </a:rPr>
              <a:t> </a:t>
            </a:r>
            <a:r>
              <a:rPr kumimoji="0" lang="en-CH" altLang="en-CH" sz="1800" b="0" i="0" u="none" strike="noStrike" cap="none" normalizeH="0" baseline="0" dirty="0">
                <a:ln>
                  <a:noFill/>
                </a:ln>
                <a:solidFill>
                  <a:schemeClr val="tx1"/>
                </a:solidFill>
                <a:effectLst/>
                <a:latin typeface="Arial" panose="020B0604020202020204" pitchFamily="34" charset="0"/>
              </a:rPr>
              <a:t>coulomb (C)	</a:t>
            </a:r>
            <a:r>
              <a:rPr kumimoji="0" lang="en-CH" altLang="en-CH" sz="1800" b="0" i="0" u="none" strike="noStrike" cap="none" normalizeH="0" baseline="0" dirty="0" err="1">
                <a:ln>
                  <a:noFill/>
                </a:ln>
                <a:solidFill>
                  <a:srgbClr val="FF0000"/>
                </a:solidFill>
                <a:effectLst/>
                <a:latin typeface="Arial" panose="020B0604020202020204" pitchFamily="34" charset="0"/>
              </a:rPr>
              <a:t>ampère</a:t>
            </a:r>
            <a:endParaRPr kumimoji="0" lang="en-CH" altLang="en-CH" sz="1800"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tab pos="6821488" algn="l"/>
                <a:tab pos="8515350" algn="l"/>
              </a:tabLst>
            </a:pPr>
            <a:r>
              <a:rPr kumimoji="0" lang="fr-CH" altLang="en-CH" sz="1800" b="0" i="0" u="none" strike="noStrike" cap="none" normalizeH="0" baseline="0" dirty="0">
                <a:ln>
                  <a:noFill/>
                </a:ln>
                <a:solidFill>
                  <a:schemeClr val="tx1"/>
                </a:solidFill>
                <a:effectLst/>
                <a:latin typeface="Arial" panose="020B0604020202020204" pitchFamily="34" charset="0"/>
              </a:rPr>
              <a:t> </a:t>
            </a:r>
            <a:r>
              <a:rPr kumimoji="0" lang="en-CH" altLang="en-CH" sz="1800" b="0" i="1"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r>
              <a:rPr kumimoji="0" lang="en-CH" altLang="en-CH" sz="1800" b="0" i="0" u="none" strike="noStrike" cap="none" normalizeH="0" baseline="0" dirty="0">
                <a:ln>
                  <a:noFill/>
                </a:ln>
                <a:solidFill>
                  <a:schemeClr val="tx1"/>
                </a:solidFill>
                <a:effectLst/>
                <a:latin typeface="Arial" panose="020B0604020202020204" pitchFamily="34" charset="0"/>
              </a:rPr>
              <a:t> = 1,380 649 × 10</a:t>
            </a:r>
            <a:r>
              <a:rPr kumimoji="0" lang="fr-CH" altLang="en-CH" sz="1800" b="0" i="0" u="none" strike="noStrike" cap="none" normalizeH="0" baseline="30000" dirty="0">
                <a:ln>
                  <a:noFill/>
                </a:ln>
                <a:solidFill>
                  <a:schemeClr val="tx1"/>
                </a:solidFill>
                <a:effectLst/>
                <a:latin typeface="Arial" panose="020B0604020202020204" pitchFamily="34" charset="0"/>
              </a:rPr>
              <a:t>-23</a:t>
            </a:r>
            <a:r>
              <a:rPr kumimoji="0" lang="en-CH" altLang="en-CH" sz="1800" b="0" i="0" u="none" strike="noStrike" cap="none" normalizeH="0" baseline="0" dirty="0">
                <a:ln>
                  <a:noFill/>
                </a:ln>
                <a:solidFill>
                  <a:schemeClr val="tx1"/>
                </a:solidFill>
                <a:effectLst/>
                <a:latin typeface="Arial" panose="020B0604020202020204" pitchFamily="34" charset="0"/>
              </a:rPr>
              <a:t> s</a:t>
            </a:r>
            <a:r>
              <a:rPr kumimoji="0" lang="fr-CH" altLang="en-CH" sz="1800" b="0" i="0" u="none" strike="noStrike" cap="none" normalizeH="0" baseline="30000" dirty="0">
                <a:ln>
                  <a:noFill/>
                </a:ln>
                <a:solidFill>
                  <a:schemeClr val="tx1"/>
                </a:solidFill>
                <a:effectLst/>
                <a:latin typeface="Arial" panose="020B0604020202020204" pitchFamily="34" charset="0"/>
              </a:rPr>
              <a:t>-2</a:t>
            </a:r>
            <a:r>
              <a:rPr kumimoji="0" lang="en-CH" altLang="en-CH" sz="1800" b="0" i="0" u="none" strike="noStrike" cap="none" normalizeH="0" baseline="0" dirty="0">
                <a:ln>
                  <a:noFill/>
                </a:ln>
                <a:solidFill>
                  <a:schemeClr val="tx1"/>
                </a:solidFill>
                <a:effectLst/>
                <a:latin typeface="Arial" panose="020B0604020202020204" pitchFamily="34" charset="0"/>
              </a:rPr>
              <a:t> m</a:t>
            </a:r>
            <a:r>
              <a:rPr kumimoji="0" lang="fr-CH" altLang="en-CH" sz="1800" b="0" i="0" u="none" strike="noStrike" cap="none" normalizeH="0" baseline="30000" dirty="0">
                <a:ln>
                  <a:noFill/>
                </a:ln>
                <a:solidFill>
                  <a:schemeClr val="tx1"/>
                </a:solidFill>
                <a:effectLst/>
                <a:latin typeface="Arial" panose="020B0604020202020204" pitchFamily="34" charset="0"/>
              </a:rPr>
              <a:t>2</a:t>
            </a:r>
            <a:r>
              <a:rPr kumimoji="0" lang="en-CH" altLang="en-CH" sz="1800" b="0" i="0" u="none" strike="noStrike" cap="none" normalizeH="0" baseline="0" dirty="0">
                <a:ln>
                  <a:noFill/>
                </a:ln>
                <a:solidFill>
                  <a:schemeClr val="tx1"/>
                </a:solidFill>
                <a:effectLst/>
                <a:latin typeface="Arial" panose="020B0604020202020204" pitchFamily="34" charset="0"/>
              </a:rPr>
              <a:t> kg </a:t>
            </a:r>
            <a:r>
              <a:rPr kumimoji="0" lang="en-CH" altLang="en-CH" sz="1800" b="0" i="0" u="none" strike="noStrike" cap="none" normalizeH="0" baseline="0" dirty="0">
                <a:ln>
                  <a:noFill/>
                </a:ln>
                <a:solidFill>
                  <a:srgbClr val="FF0000"/>
                </a:solidFill>
                <a:effectLst/>
                <a:latin typeface="Arial" panose="020B0604020202020204" pitchFamily="34" charset="0"/>
              </a:rPr>
              <a:t>K</a:t>
            </a:r>
            <a:r>
              <a:rPr kumimoji="0" lang="fr-CH" altLang="en-CH" sz="1800" b="0" i="0" u="none" strike="noStrike" cap="none" normalizeH="0" baseline="30000" dirty="0">
                <a:ln>
                  <a:noFill/>
                </a:ln>
                <a:solidFill>
                  <a:srgbClr val="FF0000"/>
                </a:solidFill>
                <a:effectLst/>
                <a:latin typeface="Arial" panose="020B0604020202020204" pitchFamily="34" charset="0"/>
              </a:rPr>
              <a:t>-1</a:t>
            </a:r>
            <a:r>
              <a:rPr kumimoji="0" lang="fr-CH" altLang="en-CH" sz="1800" b="0" i="0" u="none" strike="noStrike" cap="none" normalizeH="0" baseline="30000" dirty="0">
                <a:ln>
                  <a:noFill/>
                </a:ln>
                <a:solidFill>
                  <a:schemeClr val="tx1"/>
                </a:solidFill>
                <a:effectLst/>
                <a:latin typeface="Arial" panose="020B0604020202020204" pitchFamily="34" charset="0"/>
              </a:rPr>
              <a:t> </a:t>
            </a:r>
            <a:r>
              <a:rPr kumimoji="0" lang="en-CH" altLang="en-CH" sz="1800" b="0" i="0" u="none" strike="noStrike" cap="none" normalizeH="0" baseline="0" dirty="0">
                <a:ln>
                  <a:noFill/>
                </a:ln>
                <a:solidFill>
                  <a:schemeClr val="tx1"/>
                </a:solidFill>
                <a:effectLst/>
                <a:latin typeface="Arial" panose="020B0604020202020204" pitchFamily="34" charset="0"/>
              </a:rPr>
              <a:t>= 1,380 649 × 10</a:t>
            </a:r>
            <a:r>
              <a:rPr kumimoji="0" lang="fr-CH" altLang="en-CH" sz="1800" b="0" i="0" u="none" strike="noStrike" cap="none" normalizeH="0" baseline="30000" dirty="0">
                <a:ln>
                  <a:noFill/>
                </a:ln>
                <a:solidFill>
                  <a:schemeClr val="tx1"/>
                </a:solidFill>
                <a:effectLst/>
                <a:latin typeface="Arial" panose="020B0604020202020204" pitchFamily="34" charset="0"/>
              </a:rPr>
              <a:t>-23 </a:t>
            </a:r>
            <a:r>
              <a:rPr kumimoji="0" lang="en-CH" altLang="en-CH" sz="1800" b="0" i="0" u="none" strike="noStrike" cap="none" normalizeH="0" baseline="0" dirty="0">
                <a:ln>
                  <a:noFill/>
                </a:ln>
                <a:solidFill>
                  <a:schemeClr val="tx1"/>
                </a:solidFill>
                <a:effectLst/>
                <a:latin typeface="Arial" panose="020B0604020202020204" pitchFamily="34" charset="0"/>
              </a:rPr>
              <a:t>joule par kelvin (J·K⁻¹)	</a:t>
            </a:r>
            <a:r>
              <a:rPr kumimoji="0" lang="en-CH" altLang="en-CH" sz="1800" b="0" i="0" u="none" strike="noStrike" cap="none" normalizeH="0" baseline="0" dirty="0">
                <a:ln>
                  <a:noFill/>
                </a:ln>
                <a:solidFill>
                  <a:srgbClr val="FF0000"/>
                </a:solidFill>
                <a:effectLst/>
                <a:latin typeface="Arial" panose="020B0604020202020204" pitchFamily="34" charset="0"/>
              </a:rPr>
              <a:t>kelvin</a:t>
            </a:r>
          </a:p>
          <a:p>
            <a:pPr marL="0" marR="0" lvl="0" indent="0" algn="l" defTabSz="914400" rtl="0" eaLnBrk="0" fontAlgn="base" latinLnBrk="0" hangingPunct="0">
              <a:lnSpc>
                <a:spcPct val="100000"/>
              </a:lnSpc>
              <a:spcBef>
                <a:spcPts val="600"/>
              </a:spcBef>
              <a:spcAft>
                <a:spcPts val="600"/>
              </a:spcAft>
              <a:buClrTx/>
              <a:buSzTx/>
              <a:buFontTx/>
              <a:buChar char="•"/>
              <a:tabLst>
                <a:tab pos="6821488" algn="l"/>
                <a:tab pos="8515350" algn="l"/>
              </a:tabLst>
            </a:pPr>
            <a:r>
              <a:rPr kumimoji="0" lang="fr-CH" altLang="en-CH" sz="1800" b="0" i="0" u="none" strike="noStrike" cap="none" normalizeH="0" baseline="0" dirty="0">
                <a:ln>
                  <a:noFill/>
                </a:ln>
                <a:solidFill>
                  <a:schemeClr val="tx1"/>
                </a:solidFill>
                <a:effectLst/>
                <a:latin typeface="Arial" panose="020B0604020202020204" pitchFamily="34" charset="0"/>
              </a:rPr>
              <a:t> </a:t>
            </a:r>
            <a:r>
              <a:rPr kumimoji="0" lang="en-CH" altLang="en-CH" sz="1800" b="0" i="1"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r>
              <a:rPr kumimoji="0" lang="en-CH" altLang="en-CH" sz="1800" b="0" i="1"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A</a:t>
            </a:r>
            <a:r>
              <a:rPr kumimoji="0" lang="en-CH" altLang="en-CH" sz="1800" b="0" i="0" u="none" strike="noStrike" cap="none" normalizeH="0" baseline="0" dirty="0">
                <a:ln>
                  <a:noFill/>
                </a:ln>
                <a:solidFill>
                  <a:schemeClr val="tx1"/>
                </a:solidFill>
                <a:effectLst/>
                <a:latin typeface="Arial" panose="020B0604020202020204" pitchFamily="34" charset="0"/>
              </a:rPr>
              <a:t> = 6,022 140 76 × 10</a:t>
            </a:r>
            <a:r>
              <a:rPr kumimoji="0" lang="fr-CH" altLang="en-CH" sz="1800" b="0" i="0" u="none" strike="noStrike" cap="none" normalizeH="0" baseline="30000" dirty="0">
                <a:ln>
                  <a:noFill/>
                </a:ln>
                <a:solidFill>
                  <a:schemeClr val="tx1"/>
                </a:solidFill>
                <a:effectLst/>
                <a:latin typeface="Arial" panose="020B0604020202020204" pitchFamily="34" charset="0"/>
              </a:rPr>
              <a:t>23</a:t>
            </a:r>
            <a:r>
              <a:rPr kumimoji="0" lang="en-CH" altLang="en-CH" sz="1800" b="0" i="0" u="none" strike="noStrike" cap="none" normalizeH="0" baseline="0" dirty="0">
                <a:ln>
                  <a:noFill/>
                </a:ln>
                <a:solidFill>
                  <a:schemeClr val="tx1"/>
                </a:solidFill>
                <a:effectLst/>
                <a:latin typeface="Arial" panose="020B0604020202020204" pitchFamily="34" charset="0"/>
              </a:rPr>
              <a:t> </a:t>
            </a:r>
            <a:r>
              <a:rPr kumimoji="0" lang="en-CH" altLang="en-CH" sz="1800" b="0" i="0" u="none" strike="noStrike" cap="none" normalizeH="0" baseline="0" dirty="0">
                <a:ln>
                  <a:noFill/>
                </a:ln>
                <a:solidFill>
                  <a:srgbClr val="FF0000"/>
                </a:solidFill>
                <a:effectLst/>
                <a:latin typeface="Arial" panose="020B0604020202020204" pitchFamily="34" charset="0"/>
              </a:rPr>
              <a:t>mol</a:t>
            </a:r>
            <a:r>
              <a:rPr kumimoji="0" lang="fr-CH" altLang="en-CH" sz="1800" b="0" i="0" u="none" strike="noStrike" cap="none" normalizeH="0" baseline="30000" dirty="0">
                <a:ln>
                  <a:noFill/>
                </a:ln>
                <a:solidFill>
                  <a:srgbClr val="FF0000"/>
                </a:solidFill>
                <a:effectLst/>
                <a:latin typeface="Arial" panose="020B0604020202020204" pitchFamily="34" charset="0"/>
              </a:rPr>
              <a:t>-1</a:t>
            </a:r>
            <a:r>
              <a:rPr kumimoji="0" lang="en-CH" altLang="en-CH" sz="1800" b="0" i="0" u="none" strike="noStrike" cap="none" normalizeH="0" baseline="0" dirty="0">
                <a:ln>
                  <a:noFill/>
                </a:ln>
                <a:solidFill>
                  <a:srgbClr val="FF0000"/>
                </a:solidFill>
                <a:effectLst/>
                <a:latin typeface="Arial" panose="020B0604020202020204" pitchFamily="34" charset="0"/>
              </a:rPr>
              <a:t> </a:t>
            </a:r>
            <a:r>
              <a:rPr kumimoji="0" lang="en-CH" altLang="en-CH" sz="1800" b="0" i="0" u="none" strike="noStrike" cap="none" normalizeH="0" baseline="0" dirty="0">
                <a:ln>
                  <a:noFill/>
                </a:ln>
                <a:solidFill>
                  <a:schemeClr val="tx1"/>
                </a:solidFill>
                <a:effectLst/>
                <a:latin typeface="Arial" panose="020B0604020202020204" pitchFamily="34" charset="0"/>
              </a:rPr>
              <a:t>= 6,022 140 76 × 10</a:t>
            </a:r>
            <a:r>
              <a:rPr kumimoji="0" lang="fr-CH" altLang="en-CH" sz="1800" b="0" i="0" u="none" strike="noStrike" cap="none" normalizeH="0" baseline="30000" dirty="0">
                <a:ln>
                  <a:noFill/>
                </a:ln>
                <a:solidFill>
                  <a:schemeClr val="tx1"/>
                </a:solidFill>
                <a:effectLst/>
                <a:latin typeface="Arial" panose="020B0604020202020204" pitchFamily="34" charset="0"/>
              </a:rPr>
              <a:t>23</a:t>
            </a:r>
            <a:r>
              <a:rPr kumimoji="0" lang="en-CH" altLang="en-CH" sz="1800" b="0" i="0" u="none" strike="noStrike" cap="none" normalizeH="0" baseline="0" dirty="0">
                <a:ln>
                  <a:noFill/>
                </a:ln>
                <a:solidFill>
                  <a:schemeClr val="tx1"/>
                </a:solidFill>
                <a:effectLst/>
                <a:latin typeface="Arial" panose="020B0604020202020204" pitchFamily="34" charset="0"/>
              </a:rPr>
              <a:t> </a:t>
            </a:r>
            <a:r>
              <a:rPr kumimoji="0" lang="en-CH" altLang="en-CH" sz="1800" b="0" i="0" u="none" strike="noStrike" cap="none" normalizeH="0" baseline="0" dirty="0" err="1">
                <a:ln>
                  <a:noFill/>
                </a:ln>
                <a:solidFill>
                  <a:schemeClr val="tx1"/>
                </a:solidFill>
                <a:effectLst/>
                <a:latin typeface="Arial" panose="020B0604020202020204" pitchFamily="34" charset="0"/>
              </a:rPr>
              <a:t>entités</a:t>
            </a:r>
            <a:r>
              <a:rPr kumimoji="0" lang="en-CH" altLang="en-CH" sz="1800" b="0" i="0" u="none" strike="noStrike" cap="none" normalizeH="0" baseline="0" dirty="0">
                <a:ln>
                  <a:noFill/>
                </a:ln>
                <a:solidFill>
                  <a:schemeClr val="tx1"/>
                </a:solidFill>
                <a:effectLst/>
                <a:latin typeface="Arial" panose="020B0604020202020204" pitchFamily="34" charset="0"/>
              </a:rPr>
              <a:t> par mole (mol⁻¹)	</a:t>
            </a:r>
            <a:r>
              <a:rPr kumimoji="0" lang="en-CH" altLang="en-CH" sz="1800" b="0" i="0" u="none" strike="noStrike" cap="none" normalizeH="0" baseline="0" dirty="0">
                <a:ln>
                  <a:noFill/>
                </a:ln>
                <a:solidFill>
                  <a:srgbClr val="FF0000"/>
                </a:solidFill>
                <a:effectLst/>
                <a:latin typeface="Arial" panose="020B0604020202020204" pitchFamily="34" charset="0"/>
              </a:rPr>
              <a:t>mol</a:t>
            </a:r>
          </a:p>
          <a:p>
            <a:pPr marL="0" marR="0" lvl="0" indent="0" algn="l" defTabSz="914400" rtl="0" eaLnBrk="0" fontAlgn="base" latinLnBrk="0" hangingPunct="0">
              <a:lnSpc>
                <a:spcPct val="100000"/>
              </a:lnSpc>
              <a:spcBef>
                <a:spcPts val="600"/>
              </a:spcBef>
              <a:spcAft>
                <a:spcPts val="600"/>
              </a:spcAft>
              <a:buClrTx/>
              <a:buSzTx/>
              <a:buFontTx/>
              <a:buChar char="•"/>
              <a:tabLst>
                <a:tab pos="6821488" algn="l"/>
                <a:tab pos="8515350" algn="l"/>
              </a:tabLst>
            </a:pPr>
            <a:r>
              <a:rPr kumimoji="0" lang="fr-CH" altLang="en-CH" sz="1800" b="0" i="0" u="none" strike="noStrike" cap="none" normalizeH="0" baseline="0" dirty="0">
                <a:ln>
                  <a:noFill/>
                </a:ln>
                <a:solidFill>
                  <a:schemeClr val="tx1"/>
                </a:solidFill>
                <a:effectLst/>
                <a:latin typeface="Arial" panose="020B0604020202020204" pitchFamily="34" charset="0"/>
              </a:rPr>
              <a:t> </a:t>
            </a:r>
            <a:r>
              <a:rPr kumimoji="0" lang="en-CH" altLang="en-CH" sz="1800" b="0" i="1"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a:t>
            </a:r>
            <a:r>
              <a:rPr kumimoji="0" lang="en-CH" altLang="en-CH" sz="1800" b="0" i="1" strike="noStrike" cap="none" normalizeH="0" baseline="-25000" dirty="0" err="1">
                <a:ln>
                  <a:noFill/>
                </a:ln>
                <a:solidFill>
                  <a:schemeClr val="tx1"/>
                </a:solidFill>
                <a:effectLst/>
                <a:latin typeface="Times New Roman" panose="02020603050405020304" pitchFamily="18" charset="0"/>
                <a:cs typeface="Times New Roman" panose="02020603050405020304" pitchFamily="18" charset="0"/>
              </a:rPr>
              <a:t>cd</a:t>
            </a:r>
            <a:r>
              <a:rPr kumimoji="0" lang="en-CH" altLang="en-CH" sz="1800" b="0" i="0" u="none" strike="noStrike" cap="none" normalizeH="0" baseline="0" dirty="0">
                <a:ln>
                  <a:noFill/>
                </a:ln>
                <a:solidFill>
                  <a:schemeClr val="tx1"/>
                </a:solidFill>
                <a:effectLst/>
                <a:latin typeface="Arial" panose="020B0604020202020204" pitchFamily="34" charset="0"/>
              </a:rPr>
              <a:t> = 683 s</a:t>
            </a:r>
            <a:r>
              <a:rPr kumimoji="0" lang="fr-CH" altLang="en-CH" sz="1800" b="0" i="0" u="none" strike="noStrike" cap="none" normalizeH="0" baseline="30000" dirty="0">
                <a:ln>
                  <a:noFill/>
                </a:ln>
                <a:solidFill>
                  <a:schemeClr val="tx1"/>
                </a:solidFill>
                <a:effectLst/>
                <a:latin typeface="Arial" panose="020B0604020202020204" pitchFamily="34" charset="0"/>
              </a:rPr>
              <a:t>3</a:t>
            </a:r>
            <a:r>
              <a:rPr kumimoji="0" lang="en-CH" altLang="en-CH" sz="1800" b="0" i="0" u="none" strike="noStrike" cap="none" normalizeH="0" baseline="0" dirty="0">
                <a:ln>
                  <a:noFill/>
                </a:ln>
                <a:solidFill>
                  <a:schemeClr val="tx1"/>
                </a:solidFill>
                <a:effectLst/>
                <a:latin typeface="Arial" panose="020B0604020202020204" pitchFamily="34" charset="0"/>
              </a:rPr>
              <a:t> m</a:t>
            </a:r>
            <a:r>
              <a:rPr kumimoji="0" lang="fr-CH" altLang="en-CH" sz="1800" b="0" i="0" u="none" strike="noStrike" cap="none" normalizeH="0" baseline="30000" dirty="0">
                <a:ln>
                  <a:noFill/>
                </a:ln>
                <a:solidFill>
                  <a:schemeClr val="tx1"/>
                </a:solidFill>
                <a:effectLst/>
                <a:latin typeface="Arial" panose="020B0604020202020204" pitchFamily="34" charset="0"/>
              </a:rPr>
              <a:t>-2 </a:t>
            </a:r>
            <a:r>
              <a:rPr kumimoji="0" lang="en-CH" altLang="en-CH" sz="1800" b="0" i="0" u="none" strike="noStrike" cap="none" normalizeH="0" baseline="0" dirty="0">
                <a:ln>
                  <a:noFill/>
                </a:ln>
                <a:solidFill>
                  <a:schemeClr val="tx1"/>
                </a:solidFill>
                <a:effectLst/>
                <a:latin typeface="Arial" panose="020B0604020202020204" pitchFamily="34" charset="0"/>
              </a:rPr>
              <a:t>kg</a:t>
            </a:r>
            <a:r>
              <a:rPr kumimoji="0" lang="fr-CH" altLang="en-CH" sz="1800" b="0" i="0" u="none" strike="noStrike" cap="none" normalizeH="0" baseline="30000" dirty="0">
                <a:ln>
                  <a:noFill/>
                </a:ln>
                <a:solidFill>
                  <a:schemeClr val="tx1"/>
                </a:solidFill>
                <a:effectLst/>
                <a:latin typeface="Arial" panose="020B0604020202020204" pitchFamily="34" charset="0"/>
              </a:rPr>
              <a:t>-1 </a:t>
            </a:r>
            <a:r>
              <a:rPr kumimoji="0" lang="en-CH" altLang="en-CH" sz="1800" b="0" i="0" u="none" strike="noStrike" cap="none" normalizeH="0" baseline="0" dirty="0" err="1">
                <a:ln>
                  <a:noFill/>
                </a:ln>
                <a:solidFill>
                  <a:srgbClr val="FF0000"/>
                </a:solidFill>
                <a:effectLst/>
                <a:latin typeface="Arial" panose="020B0604020202020204" pitchFamily="34" charset="0"/>
              </a:rPr>
              <a:t>cd</a:t>
            </a:r>
            <a:r>
              <a:rPr kumimoji="0" lang="en-CH" altLang="en-CH" sz="1800" b="0" i="0" u="none" strike="noStrike" cap="none" normalizeH="0" baseline="0" dirty="0" err="1">
                <a:ln>
                  <a:noFill/>
                </a:ln>
                <a:effectLst/>
                <a:latin typeface="Arial" panose="020B0604020202020204" pitchFamily="34" charset="0"/>
              </a:rPr>
              <a:t>·sr</a:t>
            </a:r>
            <a:r>
              <a:rPr kumimoji="0" lang="en-CH" altLang="en-CH" sz="1800" b="0" i="0" u="none" strike="noStrike" cap="none" normalizeH="0" baseline="0" dirty="0">
                <a:ln>
                  <a:noFill/>
                </a:ln>
                <a:effectLst/>
                <a:latin typeface="Arial" panose="020B0604020202020204" pitchFamily="34" charset="0"/>
              </a:rPr>
              <a:t>		</a:t>
            </a:r>
            <a:r>
              <a:rPr kumimoji="0" lang="en-CH" altLang="en-CH" sz="1800" b="0" i="0" u="none" strike="noStrike" cap="none" normalizeH="0" baseline="0" dirty="0">
                <a:ln>
                  <a:noFill/>
                </a:ln>
                <a:solidFill>
                  <a:srgbClr val="FF0000"/>
                </a:solidFill>
                <a:effectLst/>
                <a:latin typeface="Arial" panose="020B0604020202020204" pitchFamily="34" charset="0"/>
              </a:rPr>
              <a:t>candela</a:t>
            </a:r>
          </a:p>
        </p:txBody>
      </p:sp>
    </p:spTree>
    <p:extLst>
      <p:ext uri="{BB962C8B-B14F-4D97-AF65-F5344CB8AC3E}">
        <p14:creationId xmlns:p14="http://schemas.microsoft.com/office/powerpoint/2010/main" val="127345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29FC-2DA0-47FF-B964-7F8943A73229}"/>
              </a:ext>
            </a:extLst>
          </p:cNvPr>
          <p:cNvSpPr>
            <a:spLocks noGrp="1"/>
          </p:cNvSpPr>
          <p:nvPr>
            <p:ph type="title"/>
          </p:nvPr>
        </p:nvSpPr>
        <p:spPr/>
        <p:txBody>
          <a:bodyPr>
            <a:normAutofit/>
          </a:bodyPr>
          <a:lstStyle/>
          <a:p>
            <a:r>
              <a:rPr lang="fr-CH" noProof="0" dirty="0"/>
              <a:t>Numéro atomique</a:t>
            </a:r>
          </a:p>
        </p:txBody>
      </p:sp>
      <p:sp>
        <p:nvSpPr>
          <p:cNvPr id="4" name="Slide Number Placeholder 3">
            <a:extLst>
              <a:ext uri="{FF2B5EF4-FFF2-40B4-BE49-F238E27FC236}">
                <a16:creationId xmlns:a16="http://schemas.microsoft.com/office/drawing/2014/main" id="{47E49D64-B152-4D76-8079-C41AB734070D}"/>
              </a:ext>
            </a:extLst>
          </p:cNvPr>
          <p:cNvSpPr>
            <a:spLocks noGrp="1"/>
          </p:cNvSpPr>
          <p:nvPr>
            <p:ph type="sldNum" sz="quarter" idx="12"/>
          </p:nvPr>
        </p:nvSpPr>
        <p:spPr/>
        <p:txBody>
          <a:bodyPr/>
          <a:lstStyle/>
          <a:p>
            <a:fld id="{4433E520-1D85-46A9-8BDE-2062695E2DA8}" type="slidenum">
              <a:rPr lang="de-CH" smtClean="0"/>
              <a:t>4</a:t>
            </a:fld>
            <a:endParaRPr lang="de-CH"/>
          </a:p>
        </p:txBody>
      </p:sp>
      <p:sp>
        <p:nvSpPr>
          <p:cNvPr id="5" name="TextBox 4">
            <a:extLst>
              <a:ext uri="{FF2B5EF4-FFF2-40B4-BE49-F238E27FC236}">
                <a16:creationId xmlns:a16="http://schemas.microsoft.com/office/drawing/2014/main" id="{C1B4629D-D9C8-4FCC-9101-EF57D3FAAAC5}"/>
              </a:ext>
            </a:extLst>
          </p:cNvPr>
          <p:cNvSpPr txBox="1"/>
          <p:nvPr/>
        </p:nvSpPr>
        <p:spPr>
          <a:xfrm>
            <a:off x="466923" y="1481292"/>
            <a:ext cx="9544050" cy="707886"/>
          </a:xfrm>
          <a:prstGeom prst="rect">
            <a:avLst/>
          </a:prstGeom>
          <a:noFill/>
        </p:spPr>
        <p:txBody>
          <a:bodyPr wrap="square" rtlCol="0">
            <a:spAutoFit/>
          </a:bodyPr>
          <a:lstStyle/>
          <a:p>
            <a:r>
              <a:rPr lang="fr-FR" sz="2000" b="1" i="1" dirty="0">
                <a:solidFill>
                  <a:srgbClr val="0070C0"/>
                </a:solidFill>
              </a:rPr>
              <a:t>Numéro atomique Z </a:t>
            </a:r>
            <a:r>
              <a:rPr lang="fr-FR" sz="2000" dirty="0"/>
              <a:t>= nombre de </a:t>
            </a:r>
            <a:r>
              <a:rPr lang="fr-FR" sz="2000" u="sng" dirty="0"/>
              <a:t>protons</a:t>
            </a:r>
            <a:r>
              <a:rPr lang="fr-FR" sz="2000" dirty="0"/>
              <a:t> du noyau.</a:t>
            </a:r>
          </a:p>
          <a:p>
            <a:r>
              <a:rPr lang="fr-FR" sz="2000" dirty="0"/>
              <a:t>Comme l’atome est globalement de charge nulle, Z est aussi le nombre </a:t>
            </a:r>
            <a:r>
              <a:rPr lang="fr-FR" sz="2000" u="sng" dirty="0"/>
              <a:t>d’électrons</a:t>
            </a:r>
            <a:r>
              <a:rPr lang="fr-FR" sz="2000" dirty="0"/>
              <a:t>.</a:t>
            </a:r>
          </a:p>
        </p:txBody>
      </p:sp>
      <p:sp>
        <p:nvSpPr>
          <p:cNvPr id="6" name="TextBox 5">
            <a:extLst>
              <a:ext uri="{FF2B5EF4-FFF2-40B4-BE49-F238E27FC236}">
                <a16:creationId xmlns:a16="http://schemas.microsoft.com/office/drawing/2014/main" id="{DF1EA1DE-0796-42E3-9A56-96C5514CAADD}"/>
              </a:ext>
            </a:extLst>
          </p:cNvPr>
          <p:cNvSpPr txBox="1"/>
          <p:nvPr/>
        </p:nvSpPr>
        <p:spPr>
          <a:xfrm>
            <a:off x="466923" y="2406854"/>
            <a:ext cx="9544050" cy="707886"/>
          </a:xfrm>
          <a:prstGeom prst="rect">
            <a:avLst/>
          </a:prstGeom>
          <a:noFill/>
        </p:spPr>
        <p:txBody>
          <a:bodyPr wrap="square" rtlCol="0">
            <a:spAutoFit/>
          </a:bodyPr>
          <a:lstStyle/>
          <a:p>
            <a:r>
              <a:rPr lang="fr-FR" sz="2000" b="1" i="1" dirty="0">
                <a:solidFill>
                  <a:srgbClr val="0070C0"/>
                </a:solidFill>
              </a:rPr>
              <a:t>Nombre de masse A </a:t>
            </a:r>
            <a:r>
              <a:rPr lang="fr-FR" sz="2000" dirty="0"/>
              <a:t>= nombre de </a:t>
            </a:r>
            <a:r>
              <a:rPr lang="fr-FR" sz="2000" u="sng" dirty="0"/>
              <a:t>nucléons</a:t>
            </a:r>
            <a:r>
              <a:rPr lang="fr-FR" sz="2000" dirty="0"/>
              <a:t> du noyau.</a:t>
            </a:r>
          </a:p>
          <a:p>
            <a:r>
              <a:rPr lang="fr-FR" sz="2000" dirty="0"/>
              <a:t>Le nombre de </a:t>
            </a:r>
            <a:r>
              <a:rPr lang="fr-FR" sz="2000" u="sng" dirty="0"/>
              <a:t>neutrons</a:t>
            </a:r>
            <a:r>
              <a:rPr lang="fr-FR" sz="2000" dirty="0"/>
              <a:t> du noyau est donc égale à A - Z.</a:t>
            </a:r>
          </a:p>
        </p:txBody>
      </p:sp>
      <p:sp>
        <p:nvSpPr>
          <p:cNvPr id="7" name="TextBox 6">
            <a:extLst>
              <a:ext uri="{FF2B5EF4-FFF2-40B4-BE49-F238E27FC236}">
                <a16:creationId xmlns:a16="http://schemas.microsoft.com/office/drawing/2014/main" id="{D362951E-A4F7-452E-9F3F-D4CFE876B614}"/>
              </a:ext>
            </a:extLst>
          </p:cNvPr>
          <p:cNvSpPr txBox="1"/>
          <p:nvPr/>
        </p:nvSpPr>
        <p:spPr>
          <a:xfrm>
            <a:off x="438829" y="3332416"/>
            <a:ext cx="2999913" cy="2862322"/>
          </a:xfrm>
          <a:prstGeom prst="rect">
            <a:avLst/>
          </a:prstGeom>
          <a:noFill/>
        </p:spPr>
        <p:txBody>
          <a:bodyPr wrap="square" rtlCol="0">
            <a:spAutoFit/>
          </a:bodyPr>
          <a:lstStyle/>
          <a:p>
            <a:r>
              <a:rPr lang="fr-FR" sz="2000" b="1" i="1" dirty="0">
                <a:solidFill>
                  <a:srgbClr val="0070C0"/>
                </a:solidFill>
              </a:rPr>
              <a:t>Isotopes </a:t>
            </a:r>
            <a:r>
              <a:rPr lang="fr-FR" sz="2000" b="1" i="1" baseline="30000" dirty="0">
                <a:solidFill>
                  <a:srgbClr val="0070C0"/>
                </a:solidFill>
              </a:rPr>
              <a:t>A</a:t>
            </a:r>
            <a:r>
              <a:rPr lang="fr-FR" sz="2000" b="1" i="1" dirty="0">
                <a:solidFill>
                  <a:srgbClr val="0070C0"/>
                </a:solidFill>
              </a:rPr>
              <a:t>E </a:t>
            </a:r>
            <a:r>
              <a:rPr lang="fr-FR" sz="2000" dirty="0"/>
              <a:t>: Atomes différant uniquement par le nombre de </a:t>
            </a:r>
            <a:r>
              <a:rPr lang="fr-FR" sz="2000" u="sng" dirty="0"/>
              <a:t>neutrons</a:t>
            </a:r>
            <a:r>
              <a:rPr lang="fr-FR" sz="2000" dirty="0"/>
              <a:t> du noyau. </a:t>
            </a:r>
          </a:p>
          <a:p>
            <a:endParaRPr lang="fr-FR" sz="2000" dirty="0"/>
          </a:p>
          <a:p>
            <a:r>
              <a:rPr lang="fr-FR" sz="2000" dirty="0"/>
              <a:t>Les propriétés chimiques des isotopes, qui dépendent des électrons, </a:t>
            </a:r>
            <a:r>
              <a:rPr lang="fr-FR" sz="2000" b="1" i="1" dirty="0">
                <a:solidFill>
                  <a:srgbClr val="0070C0"/>
                </a:solidFill>
              </a:rPr>
              <a:t>restent identiques</a:t>
            </a:r>
            <a:r>
              <a:rPr lang="fr-FR" sz="2000" dirty="0"/>
              <a:t>.</a:t>
            </a:r>
          </a:p>
        </p:txBody>
      </p:sp>
      <p:grpSp>
        <p:nvGrpSpPr>
          <p:cNvPr id="26" name="Group 25">
            <a:extLst>
              <a:ext uri="{FF2B5EF4-FFF2-40B4-BE49-F238E27FC236}">
                <a16:creationId xmlns:a16="http://schemas.microsoft.com/office/drawing/2014/main" id="{6FD39270-797D-4CAB-ABA7-BE9B9A27E13D}"/>
              </a:ext>
            </a:extLst>
          </p:cNvPr>
          <p:cNvGrpSpPr>
            <a:grpSpLocks noChangeAspect="1"/>
          </p:cNvGrpSpPr>
          <p:nvPr/>
        </p:nvGrpSpPr>
        <p:grpSpPr>
          <a:xfrm>
            <a:off x="3822704" y="3114468"/>
            <a:ext cx="7998443" cy="3361165"/>
            <a:chOff x="1270000" y="4668394"/>
            <a:chExt cx="10846874" cy="4558156"/>
          </a:xfrm>
        </p:grpSpPr>
        <p:pic>
          <p:nvPicPr>
            <p:cNvPr id="8" name="Picture 1" descr="14.jpg">
              <a:extLst>
                <a:ext uri="{FF2B5EF4-FFF2-40B4-BE49-F238E27FC236}">
                  <a16:creationId xmlns:a16="http://schemas.microsoft.com/office/drawing/2014/main" id="{90E10739-7B13-40B7-B0DC-64958AA508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5626100"/>
              <a:ext cx="48006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Line 3">
              <a:extLst>
                <a:ext uri="{FF2B5EF4-FFF2-40B4-BE49-F238E27FC236}">
                  <a16:creationId xmlns:a16="http://schemas.microsoft.com/office/drawing/2014/main" id="{E9D4E677-E384-4F6B-815F-57877351DBE7}"/>
                </a:ext>
              </a:extLst>
            </p:cNvPr>
            <p:cNvSpPr>
              <a:spLocks noChangeShapeType="1"/>
            </p:cNvSpPr>
            <p:nvPr/>
          </p:nvSpPr>
          <p:spPr bwMode="auto">
            <a:xfrm flipV="1">
              <a:off x="3665538" y="5786438"/>
              <a:ext cx="4386262" cy="1404937"/>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CH" sz="2000"/>
            </a:p>
          </p:txBody>
        </p:sp>
        <p:sp>
          <p:nvSpPr>
            <p:cNvPr id="10" name="Line 4">
              <a:extLst>
                <a:ext uri="{FF2B5EF4-FFF2-40B4-BE49-F238E27FC236}">
                  <a16:creationId xmlns:a16="http://schemas.microsoft.com/office/drawing/2014/main" id="{5551549E-7245-4191-882F-977277305A58}"/>
                </a:ext>
              </a:extLst>
            </p:cNvPr>
            <p:cNvSpPr>
              <a:spLocks noChangeShapeType="1"/>
            </p:cNvSpPr>
            <p:nvPr/>
          </p:nvSpPr>
          <p:spPr bwMode="auto">
            <a:xfrm>
              <a:off x="3665538" y="7683500"/>
              <a:ext cx="4859337" cy="52387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CH" sz="2000"/>
            </a:p>
          </p:txBody>
        </p:sp>
        <p:sp>
          <p:nvSpPr>
            <p:cNvPr id="11" name="Line 5">
              <a:extLst>
                <a:ext uri="{FF2B5EF4-FFF2-40B4-BE49-F238E27FC236}">
                  <a16:creationId xmlns:a16="http://schemas.microsoft.com/office/drawing/2014/main" id="{F1860724-97B9-4797-A2C5-54C10E6C7C96}"/>
                </a:ext>
              </a:extLst>
            </p:cNvPr>
            <p:cNvSpPr>
              <a:spLocks noChangeShapeType="1"/>
            </p:cNvSpPr>
            <p:nvPr/>
          </p:nvSpPr>
          <p:spPr bwMode="auto">
            <a:xfrm>
              <a:off x="3665538" y="7683500"/>
              <a:ext cx="2405062" cy="236538"/>
            </a:xfrm>
            <a:prstGeom prst="line">
              <a:avLst/>
            </a:prstGeom>
            <a:noFill/>
            <a:ln w="38100">
              <a:solidFill>
                <a:srgbClr val="FFE9E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CH" sz="2000"/>
            </a:p>
          </p:txBody>
        </p:sp>
        <p:sp>
          <p:nvSpPr>
            <p:cNvPr id="12" name="Line 6">
              <a:extLst>
                <a:ext uri="{FF2B5EF4-FFF2-40B4-BE49-F238E27FC236}">
                  <a16:creationId xmlns:a16="http://schemas.microsoft.com/office/drawing/2014/main" id="{72172CC4-1567-4E3C-A540-47FA6173B9A5}"/>
                </a:ext>
              </a:extLst>
            </p:cNvPr>
            <p:cNvSpPr>
              <a:spLocks noChangeShapeType="1"/>
            </p:cNvSpPr>
            <p:nvPr/>
          </p:nvSpPr>
          <p:spPr bwMode="auto">
            <a:xfrm flipV="1">
              <a:off x="3665538" y="6429375"/>
              <a:ext cx="2405062" cy="774700"/>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CH" sz="2000"/>
            </a:p>
          </p:txBody>
        </p:sp>
        <p:pic>
          <p:nvPicPr>
            <p:cNvPr id="13" name="Picture 7" descr="atom_model_01.png">
              <a:extLst>
                <a:ext uri="{FF2B5EF4-FFF2-40B4-BE49-F238E27FC236}">
                  <a16:creationId xmlns:a16="http://schemas.microsoft.com/office/drawing/2014/main" id="{916163C0-87AB-402C-B4F4-16D75BDAC0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670550"/>
              <a:ext cx="2632075" cy="260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8">
              <a:extLst>
                <a:ext uri="{FF2B5EF4-FFF2-40B4-BE49-F238E27FC236}">
                  <a16:creationId xmlns:a16="http://schemas.microsoft.com/office/drawing/2014/main" id="{403B994B-9B2B-415C-8D17-FBB077AD0368}"/>
                </a:ext>
              </a:extLst>
            </p:cNvPr>
            <p:cNvSpPr txBox="1">
              <a:spLocks/>
            </p:cNvSpPr>
            <p:nvPr/>
          </p:nvSpPr>
          <p:spPr bwMode="auto">
            <a:xfrm>
              <a:off x="10729910" y="6979795"/>
              <a:ext cx="1236670" cy="556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de-DE" altLang="de-DE" sz="2000"/>
                <a:t>protons</a:t>
              </a:r>
            </a:p>
          </p:txBody>
        </p:sp>
        <p:sp>
          <p:nvSpPr>
            <p:cNvPr id="15" name="Text Box 9">
              <a:extLst>
                <a:ext uri="{FF2B5EF4-FFF2-40B4-BE49-F238E27FC236}">
                  <a16:creationId xmlns:a16="http://schemas.microsoft.com/office/drawing/2014/main" id="{540AE3A7-BFC0-435C-A8A7-F5ACDAC72F5D}"/>
                </a:ext>
              </a:extLst>
            </p:cNvPr>
            <p:cNvSpPr txBox="1">
              <a:spLocks/>
            </p:cNvSpPr>
            <p:nvPr/>
          </p:nvSpPr>
          <p:spPr bwMode="auto">
            <a:xfrm>
              <a:off x="10692057" y="5709794"/>
              <a:ext cx="1413973" cy="556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de-DE" altLang="de-DE" sz="2000"/>
                <a:t>neutrons</a:t>
              </a:r>
            </a:p>
          </p:txBody>
        </p:sp>
        <p:sp>
          <p:nvSpPr>
            <p:cNvPr id="16" name="Text Box 10">
              <a:extLst>
                <a:ext uri="{FF2B5EF4-FFF2-40B4-BE49-F238E27FC236}">
                  <a16:creationId xmlns:a16="http://schemas.microsoft.com/office/drawing/2014/main" id="{D6D0DA7B-A111-4199-BE15-C0A61175C60A}"/>
                </a:ext>
              </a:extLst>
            </p:cNvPr>
            <p:cNvSpPr txBox="1">
              <a:spLocks/>
            </p:cNvSpPr>
            <p:nvPr/>
          </p:nvSpPr>
          <p:spPr bwMode="auto">
            <a:xfrm>
              <a:off x="5150736" y="4668394"/>
              <a:ext cx="1456494" cy="556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de-DE" altLang="de-DE" sz="2000" dirty="0" err="1"/>
                <a:t>électrons</a:t>
              </a:r>
              <a:endParaRPr lang="de-DE" altLang="de-DE" sz="2000" dirty="0"/>
            </a:p>
          </p:txBody>
        </p:sp>
        <p:sp>
          <p:nvSpPr>
            <p:cNvPr id="17" name="Line 11">
              <a:extLst>
                <a:ext uri="{FF2B5EF4-FFF2-40B4-BE49-F238E27FC236}">
                  <a16:creationId xmlns:a16="http://schemas.microsoft.com/office/drawing/2014/main" id="{96A03CC6-DF99-4B7D-87AC-49C689CCAD79}"/>
                </a:ext>
              </a:extLst>
            </p:cNvPr>
            <p:cNvSpPr>
              <a:spLocks noChangeShapeType="1"/>
            </p:cNvSpPr>
            <p:nvPr/>
          </p:nvSpPr>
          <p:spPr bwMode="auto">
            <a:xfrm flipV="1">
              <a:off x="4435528" y="5213230"/>
              <a:ext cx="673466" cy="912888"/>
            </a:xfrm>
            <a:prstGeom prst="line">
              <a:avLst/>
            </a:prstGeom>
            <a:noFill/>
            <a:ln w="38100">
              <a:solidFill>
                <a:srgbClr val="FF2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CH" sz="2000"/>
            </a:p>
          </p:txBody>
        </p:sp>
        <p:sp>
          <p:nvSpPr>
            <p:cNvPr id="18" name="Line 12">
              <a:extLst>
                <a:ext uri="{FF2B5EF4-FFF2-40B4-BE49-F238E27FC236}">
                  <a16:creationId xmlns:a16="http://schemas.microsoft.com/office/drawing/2014/main" id="{331B6C91-784E-43E9-8442-9D5FCBE6C575}"/>
                </a:ext>
              </a:extLst>
            </p:cNvPr>
            <p:cNvSpPr>
              <a:spLocks noChangeShapeType="1"/>
            </p:cNvSpPr>
            <p:nvPr/>
          </p:nvSpPr>
          <p:spPr bwMode="auto">
            <a:xfrm flipV="1">
              <a:off x="9998075" y="6070600"/>
              <a:ext cx="593725" cy="338138"/>
            </a:xfrm>
            <a:prstGeom prst="line">
              <a:avLst/>
            </a:prstGeom>
            <a:noFill/>
            <a:ln w="38100">
              <a:solidFill>
                <a:srgbClr val="FF2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CH" sz="2000"/>
            </a:p>
          </p:txBody>
        </p:sp>
        <p:sp>
          <p:nvSpPr>
            <p:cNvPr id="19" name="Line 13">
              <a:extLst>
                <a:ext uri="{FF2B5EF4-FFF2-40B4-BE49-F238E27FC236}">
                  <a16:creationId xmlns:a16="http://schemas.microsoft.com/office/drawing/2014/main" id="{8D3ECD36-C7A2-445F-A2FD-5396F65314B9}"/>
                </a:ext>
              </a:extLst>
            </p:cNvPr>
            <p:cNvSpPr>
              <a:spLocks noChangeShapeType="1"/>
            </p:cNvSpPr>
            <p:nvPr/>
          </p:nvSpPr>
          <p:spPr bwMode="auto">
            <a:xfrm flipV="1">
              <a:off x="9791700" y="7394575"/>
              <a:ext cx="800100" cy="428625"/>
            </a:xfrm>
            <a:prstGeom prst="line">
              <a:avLst/>
            </a:prstGeom>
            <a:noFill/>
            <a:ln w="38100">
              <a:solidFill>
                <a:srgbClr val="FF2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CH" sz="2000"/>
            </a:p>
          </p:txBody>
        </p:sp>
        <p:sp>
          <p:nvSpPr>
            <p:cNvPr id="20" name="Text Box 14">
              <a:extLst>
                <a:ext uri="{FF2B5EF4-FFF2-40B4-BE49-F238E27FC236}">
                  <a16:creationId xmlns:a16="http://schemas.microsoft.com/office/drawing/2014/main" id="{639A9259-63CF-4EF8-A012-2D1B7C83B578}"/>
                </a:ext>
              </a:extLst>
            </p:cNvPr>
            <p:cNvSpPr txBox="1">
              <a:spLocks/>
            </p:cNvSpPr>
            <p:nvPr/>
          </p:nvSpPr>
          <p:spPr bwMode="auto">
            <a:xfrm>
              <a:off x="10708205" y="4668394"/>
              <a:ext cx="1408669" cy="556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de-DE" altLang="de-DE" sz="2000"/>
                <a:t>nucléons</a:t>
              </a:r>
            </a:p>
          </p:txBody>
        </p:sp>
        <p:sp>
          <p:nvSpPr>
            <p:cNvPr id="21" name="Text Box 15">
              <a:extLst>
                <a:ext uri="{FF2B5EF4-FFF2-40B4-BE49-F238E27FC236}">
                  <a16:creationId xmlns:a16="http://schemas.microsoft.com/office/drawing/2014/main" id="{E324C4D3-C954-4D5A-96D0-AD79BCF8E2A9}"/>
                </a:ext>
              </a:extLst>
            </p:cNvPr>
            <p:cNvSpPr txBox="1">
              <a:spLocks/>
            </p:cNvSpPr>
            <p:nvPr/>
          </p:nvSpPr>
          <p:spPr bwMode="auto">
            <a:xfrm>
              <a:off x="8218279" y="4668394"/>
              <a:ext cx="1003720" cy="556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de-DE" altLang="de-DE" sz="2000"/>
                <a:t>noyau</a:t>
              </a:r>
            </a:p>
          </p:txBody>
        </p:sp>
        <p:grpSp>
          <p:nvGrpSpPr>
            <p:cNvPr id="22" name="Group 19">
              <a:extLst>
                <a:ext uri="{FF2B5EF4-FFF2-40B4-BE49-F238E27FC236}">
                  <a16:creationId xmlns:a16="http://schemas.microsoft.com/office/drawing/2014/main" id="{E18A1452-9F1A-465A-B5E0-E200778A3E7E}"/>
                </a:ext>
              </a:extLst>
            </p:cNvPr>
            <p:cNvGrpSpPr>
              <a:grpSpLocks/>
            </p:cNvGrpSpPr>
            <p:nvPr/>
          </p:nvGrpSpPr>
          <p:grpSpPr bwMode="auto">
            <a:xfrm rot="5400000">
              <a:off x="10090150" y="4997450"/>
              <a:ext cx="1270000" cy="2273300"/>
              <a:chOff x="323850" y="317499"/>
              <a:chExt cx="1270000" cy="2273301"/>
            </a:xfrm>
          </p:grpSpPr>
          <p:sp>
            <p:nvSpPr>
              <p:cNvPr id="23" name="Line 20">
                <a:extLst>
                  <a:ext uri="{FF2B5EF4-FFF2-40B4-BE49-F238E27FC236}">
                    <a16:creationId xmlns:a16="http://schemas.microsoft.com/office/drawing/2014/main" id="{881C129D-71E8-479C-831E-5072C0F18D2A}"/>
                  </a:ext>
                </a:extLst>
              </p:cNvPr>
              <p:cNvSpPr>
                <a:spLocks noChangeShapeType="1"/>
              </p:cNvSpPr>
              <p:nvPr/>
            </p:nvSpPr>
            <p:spPr bwMode="auto">
              <a:xfrm>
                <a:off x="323850" y="838199"/>
                <a:ext cx="1270000" cy="127000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p>
                <a:endParaRPr lang="en-CH" sz="2000"/>
              </a:p>
            </p:txBody>
          </p:sp>
          <p:sp>
            <p:nvSpPr>
              <p:cNvPr id="24" name="Line 21">
                <a:extLst>
                  <a:ext uri="{FF2B5EF4-FFF2-40B4-BE49-F238E27FC236}">
                    <a16:creationId xmlns:a16="http://schemas.microsoft.com/office/drawing/2014/main" id="{4D488E4C-5351-4BBD-9FD0-17602F8C32B6}"/>
                  </a:ext>
                </a:extLst>
              </p:cNvPr>
              <p:cNvSpPr>
                <a:spLocks noChangeShapeType="1"/>
              </p:cNvSpPr>
              <p:nvPr/>
            </p:nvSpPr>
            <p:spPr bwMode="auto">
              <a:xfrm>
                <a:off x="323850" y="317499"/>
                <a:ext cx="1270000" cy="127000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p>
                <a:endParaRPr lang="en-CH" sz="2000"/>
              </a:p>
            </p:txBody>
          </p:sp>
          <p:sp>
            <p:nvSpPr>
              <p:cNvPr id="25" name="Line 22">
                <a:extLst>
                  <a:ext uri="{FF2B5EF4-FFF2-40B4-BE49-F238E27FC236}">
                    <a16:creationId xmlns:a16="http://schemas.microsoft.com/office/drawing/2014/main" id="{555A1561-CFA2-4BBF-94E5-C40C75C7DB35}"/>
                  </a:ext>
                </a:extLst>
              </p:cNvPr>
              <p:cNvSpPr>
                <a:spLocks noChangeShapeType="1"/>
              </p:cNvSpPr>
              <p:nvPr/>
            </p:nvSpPr>
            <p:spPr bwMode="auto">
              <a:xfrm>
                <a:off x="323850" y="1320799"/>
                <a:ext cx="1270000" cy="127000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p>
                <a:endParaRPr lang="en-CH" sz="2000"/>
              </a:p>
            </p:txBody>
          </p:sp>
        </p:grpSp>
      </p:grpSp>
    </p:spTree>
    <p:extLst>
      <p:ext uri="{BB962C8B-B14F-4D97-AF65-F5344CB8AC3E}">
        <p14:creationId xmlns:p14="http://schemas.microsoft.com/office/powerpoint/2010/main" val="360220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5FEA-522E-45C4-B1E4-D76AFD057CBE}"/>
              </a:ext>
            </a:extLst>
          </p:cNvPr>
          <p:cNvSpPr>
            <a:spLocks noGrp="1"/>
          </p:cNvSpPr>
          <p:nvPr>
            <p:ph type="title"/>
          </p:nvPr>
        </p:nvSpPr>
        <p:spPr/>
        <p:txBody>
          <a:bodyPr>
            <a:normAutofit/>
          </a:bodyPr>
          <a:lstStyle/>
          <a:p>
            <a:r>
              <a:rPr lang="fr-CH" noProof="0" dirty="0"/>
              <a:t>Masse atomique</a:t>
            </a:r>
          </a:p>
        </p:txBody>
      </p:sp>
      <p:sp>
        <p:nvSpPr>
          <p:cNvPr id="4" name="Slide Number Placeholder 3">
            <a:extLst>
              <a:ext uri="{FF2B5EF4-FFF2-40B4-BE49-F238E27FC236}">
                <a16:creationId xmlns:a16="http://schemas.microsoft.com/office/drawing/2014/main" id="{33204268-103D-43F0-9863-8ABD6FD7B45F}"/>
              </a:ext>
            </a:extLst>
          </p:cNvPr>
          <p:cNvSpPr>
            <a:spLocks noGrp="1"/>
          </p:cNvSpPr>
          <p:nvPr>
            <p:ph type="sldNum" sz="quarter" idx="12"/>
          </p:nvPr>
        </p:nvSpPr>
        <p:spPr/>
        <p:txBody>
          <a:bodyPr/>
          <a:lstStyle/>
          <a:p>
            <a:fld id="{4433E520-1D85-46A9-8BDE-2062695E2DA8}" type="slidenum">
              <a:rPr lang="de-CH" smtClean="0"/>
              <a:t>5</a:t>
            </a:fld>
            <a:endParaRPr lang="de-CH"/>
          </a:p>
        </p:txBody>
      </p:sp>
      <p:graphicFrame>
        <p:nvGraphicFramePr>
          <p:cNvPr id="5" name="Group 1">
            <a:extLst>
              <a:ext uri="{FF2B5EF4-FFF2-40B4-BE49-F238E27FC236}">
                <a16:creationId xmlns:a16="http://schemas.microsoft.com/office/drawing/2014/main" id="{500A9E90-9488-4198-8480-A1723461CCB3}"/>
              </a:ext>
            </a:extLst>
          </p:cNvPr>
          <p:cNvGraphicFramePr>
            <a:graphicFrameLocks noGrp="1"/>
          </p:cNvGraphicFramePr>
          <p:nvPr>
            <p:extLst>
              <p:ext uri="{D42A27DB-BD31-4B8C-83A1-F6EECF244321}">
                <p14:modId xmlns:p14="http://schemas.microsoft.com/office/powerpoint/2010/main" val="1567852547"/>
              </p:ext>
            </p:extLst>
          </p:nvPr>
        </p:nvGraphicFramePr>
        <p:xfrm>
          <a:off x="546100" y="1578579"/>
          <a:ext cx="7797800" cy="1850421"/>
        </p:xfrm>
        <a:graphic>
          <a:graphicData uri="http://schemas.openxmlformats.org/drawingml/2006/table">
            <a:tbl>
              <a:tblPr/>
              <a:tblGrid>
                <a:gridCol w="1949450">
                  <a:extLst>
                    <a:ext uri="{9D8B030D-6E8A-4147-A177-3AD203B41FA5}">
                      <a16:colId xmlns:a16="http://schemas.microsoft.com/office/drawing/2014/main" val="20000"/>
                    </a:ext>
                  </a:extLst>
                </a:gridCol>
                <a:gridCol w="1949450">
                  <a:extLst>
                    <a:ext uri="{9D8B030D-6E8A-4147-A177-3AD203B41FA5}">
                      <a16:colId xmlns:a16="http://schemas.microsoft.com/office/drawing/2014/main" val="20001"/>
                    </a:ext>
                  </a:extLst>
                </a:gridCol>
                <a:gridCol w="1949450">
                  <a:extLst>
                    <a:ext uri="{9D8B030D-6E8A-4147-A177-3AD203B41FA5}">
                      <a16:colId xmlns:a16="http://schemas.microsoft.com/office/drawing/2014/main" val="20002"/>
                    </a:ext>
                  </a:extLst>
                </a:gridCol>
                <a:gridCol w="1949450">
                  <a:extLst>
                    <a:ext uri="{9D8B030D-6E8A-4147-A177-3AD203B41FA5}">
                      <a16:colId xmlns:a16="http://schemas.microsoft.com/office/drawing/2014/main" val="20003"/>
                    </a:ext>
                  </a:extLst>
                </a:gridCol>
              </a:tblGrid>
              <a:tr h="463515">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outerShdw blurRad="38100" dist="38100" dir="2700000" algn="tl">
                              <a:srgbClr val="FFFFFF"/>
                            </a:outerShdw>
                          </a:effectLst>
                          <a:latin typeface="Gill Sans" charset="0"/>
                          <a:ea typeface="Gill Sans" charset="0"/>
                          <a:cs typeface="Gill Sans" charset="0"/>
                          <a:sym typeface="Gill Sans" charset="0"/>
                        </a:rPr>
                        <a:t>Particule</a:t>
                      </a:r>
                      <a:endParaRPr kumimoji="0" lang="de-DE" altLang="de-DE" sz="1600" b="0" i="0" u="none" strike="noStrike" cap="none" normalizeH="0" baseline="0">
                        <a:ln>
                          <a:noFill/>
                        </a:ln>
                        <a:solidFill>
                          <a:srgbClr val="000000"/>
                        </a:solidFill>
                        <a:effectLst/>
                        <a:latin typeface="Gill Sans" charset="0"/>
                        <a:ea typeface="Gill Sans" charset="0"/>
                        <a:cs typeface="Gill Sans" charset="0"/>
                        <a:sym typeface="Gill Sans" charset="0"/>
                      </a:endParaRPr>
                    </a:p>
                  </a:txBody>
                  <a:tcPr marL="38100" marR="38100" marT="38100" marB="381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solidFill>
                      <a:srgbClr val="9CB9C9">
                        <a:alpha val="65881"/>
                      </a:srgbClr>
                    </a:solidFill>
                  </a:tcPr>
                </a:tc>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outerShdw blurRad="38100" dist="38100" dir="2700000" algn="tl">
                              <a:srgbClr val="FFFFFF"/>
                            </a:outerShdw>
                          </a:effectLst>
                          <a:latin typeface="Gill Sans" charset="0"/>
                          <a:ea typeface="Gill Sans" charset="0"/>
                          <a:cs typeface="Gill Sans" charset="0"/>
                          <a:sym typeface="Gill Sans" charset="0"/>
                        </a:rPr>
                        <a:t>Symbole</a:t>
                      </a:r>
                      <a:endParaRPr kumimoji="0" lang="de-DE" altLang="de-DE" sz="1600" b="0" i="0" u="none" strike="noStrike" cap="none" normalizeH="0" baseline="0">
                        <a:ln>
                          <a:noFill/>
                        </a:ln>
                        <a:solidFill>
                          <a:srgbClr val="000000"/>
                        </a:solidFill>
                        <a:effectLst/>
                        <a:latin typeface="Gill Sans" charset="0"/>
                        <a:ea typeface="Gill Sans" charset="0"/>
                        <a:cs typeface="Gill Sans" charset="0"/>
                        <a:sym typeface="Gill Sans" charset="0"/>
                      </a:endParaRPr>
                    </a:p>
                  </a:txBody>
                  <a:tcPr marL="38100" marR="38100" marT="38100" marB="381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solidFill>
                      <a:srgbClr val="9CB9C9">
                        <a:alpha val="65881"/>
                      </a:srgbClr>
                    </a:solidFill>
                  </a:tcPr>
                </a:tc>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outerShdw blurRad="38100" dist="38100" dir="2700000" algn="tl">
                              <a:srgbClr val="FFFFFF"/>
                            </a:outerShdw>
                          </a:effectLst>
                          <a:latin typeface="Gill Sans" charset="0"/>
                          <a:ea typeface="Gill Sans" charset="0"/>
                          <a:cs typeface="Gill Sans" charset="0"/>
                          <a:sym typeface="Gill Sans" charset="0"/>
                        </a:rPr>
                        <a:t>Charge*</a:t>
                      </a:r>
                      <a:endParaRPr kumimoji="0" lang="de-DE" altLang="de-DE" sz="1600" b="0" i="0" u="none" strike="noStrike" cap="none" normalizeH="0" baseline="0">
                        <a:ln>
                          <a:noFill/>
                        </a:ln>
                        <a:solidFill>
                          <a:srgbClr val="000000"/>
                        </a:solidFill>
                        <a:effectLst/>
                        <a:latin typeface="Gill Sans" charset="0"/>
                        <a:ea typeface="Gill Sans" charset="0"/>
                        <a:cs typeface="Gill Sans" charset="0"/>
                        <a:sym typeface="Gill Sans" charset="0"/>
                      </a:endParaRPr>
                    </a:p>
                  </a:txBody>
                  <a:tcPr marL="38100" marR="38100" marT="38100" marB="381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solidFill>
                      <a:srgbClr val="9CB9C9">
                        <a:alpha val="65881"/>
                      </a:srgbClr>
                    </a:solidFill>
                  </a:tcPr>
                </a:tc>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outerShdw blurRad="38100" dist="38100" dir="2700000" algn="tl">
                              <a:srgbClr val="FFFFFF"/>
                            </a:outerShdw>
                          </a:effectLst>
                          <a:latin typeface="Gill Sans" charset="0"/>
                          <a:ea typeface="Gill Sans" charset="0"/>
                          <a:cs typeface="Gill Sans" charset="0"/>
                          <a:sym typeface="Gill Sans" charset="0"/>
                        </a:rPr>
                        <a:t>Masse / g</a:t>
                      </a:r>
                      <a:endParaRPr kumimoji="0" lang="de-DE" altLang="de-DE" sz="1600" b="0" i="0" u="none" strike="noStrike" cap="none" normalizeH="0" baseline="0">
                        <a:ln>
                          <a:noFill/>
                        </a:ln>
                        <a:solidFill>
                          <a:srgbClr val="000000"/>
                        </a:solidFill>
                        <a:effectLst/>
                        <a:latin typeface="Gill Sans" charset="0"/>
                        <a:ea typeface="Gill Sans" charset="0"/>
                        <a:cs typeface="Gill Sans" charset="0"/>
                        <a:sym typeface="Gill Sans" charset="0"/>
                      </a:endParaRPr>
                    </a:p>
                  </a:txBody>
                  <a:tcPr marL="38100" marR="38100" marT="38100" marB="381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solidFill>
                      <a:srgbClr val="9CB9C9">
                        <a:alpha val="65881"/>
                      </a:srgbClr>
                    </a:solidFill>
                  </a:tcPr>
                </a:tc>
                <a:extLst>
                  <a:ext uri="{0D108BD9-81ED-4DB2-BD59-A6C34878D82A}">
                    <a16:rowId xmlns:a16="http://schemas.microsoft.com/office/drawing/2014/main" val="10000"/>
                  </a:ext>
                </a:extLst>
              </a:tr>
              <a:tr h="462302">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rPr>
                        <a:t>électron</a:t>
                      </a:r>
                      <a:endParaRPr kumimoji="0" lang="de-DE" altLang="de-DE" sz="1600" b="0" i="0" u="none" strike="noStrike" cap="none" normalizeH="0" baseline="0">
                        <a:ln>
                          <a:noFill/>
                        </a:ln>
                        <a:solidFill>
                          <a:srgbClr val="000000"/>
                        </a:solidFill>
                        <a:effectLst/>
                        <a:latin typeface="Gill Sans" charset="0"/>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rPr>
                        <a:t>e</a:t>
                      </a:r>
                      <a:r>
                        <a:rPr kumimoji="0" lang="de-DE" altLang="de-DE" sz="2000" b="0" i="0" u="none" strike="noStrike" cap="none" normalizeH="0" baseline="32000">
                          <a:ln>
                            <a:noFill/>
                          </a:ln>
                          <a:solidFill>
                            <a:srgbClr val="000000"/>
                          </a:solidFill>
                          <a:effectLst/>
                          <a:latin typeface="Gill Sans" charset="0"/>
                          <a:ea typeface="Gill Sans" charset="0"/>
                          <a:cs typeface="Gill Sans" charset="0"/>
                          <a:sym typeface="Gill Sans" charset="0"/>
                        </a:rPr>
                        <a:t>–</a:t>
                      </a:r>
                      <a:endPar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rPr>
                        <a:t>–</a:t>
                      </a:r>
                      <a:r>
                        <a:rPr kumimoji="0" lang="de-DE" altLang="de-DE" sz="2000" b="0" i="0" u="none" strike="noStrike" cap="none" normalizeH="0" baseline="0">
                          <a:ln>
                            <a:noFill/>
                          </a:ln>
                          <a:solidFill>
                            <a:srgbClr val="000000"/>
                          </a:solidFill>
                          <a:effectLst/>
                          <a:latin typeface="Helvetica Neue" charset="0"/>
                          <a:ea typeface="Helvetica Neue" charset="0"/>
                          <a:cs typeface="Helvetica Neue" charset="0"/>
                          <a:sym typeface="Helvetica Neue" charset="0"/>
                        </a:rPr>
                        <a:t>1</a:t>
                      </a:r>
                      <a:endPar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rPr>
                        <a:t>9,</a:t>
                      </a:r>
                      <a:r>
                        <a:rPr kumimoji="0" lang="de-DE" altLang="de-DE" sz="2000" b="0" i="0" u="none" strike="noStrike" cap="none" normalizeH="0" baseline="0">
                          <a:ln>
                            <a:noFill/>
                          </a:ln>
                          <a:solidFill>
                            <a:srgbClr val="000000"/>
                          </a:solidFill>
                          <a:effectLst/>
                          <a:latin typeface="Helvetica Neue" charset="0"/>
                          <a:ea typeface="Helvetica Neue" charset="0"/>
                          <a:cs typeface="Helvetica Neue" charset="0"/>
                          <a:sym typeface="Helvetica Neue" charset="0"/>
                        </a:rPr>
                        <a:t>1</a:t>
                      </a:r>
                      <a:r>
                        <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rPr>
                        <a:t>094 × </a:t>
                      </a:r>
                      <a:r>
                        <a:rPr kumimoji="0" lang="de-DE" altLang="de-DE" sz="2000" b="0" i="0" u="none" strike="noStrike" cap="none" normalizeH="0" baseline="0">
                          <a:ln>
                            <a:noFill/>
                          </a:ln>
                          <a:solidFill>
                            <a:srgbClr val="000000"/>
                          </a:solidFill>
                          <a:effectLst/>
                          <a:latin typeface="Helvetica Neue" charset="0"/>
                          <a:ea typeface="Helvetica Neue" charset="0"/>
                          <a:cs typeface="Helvetica Neue" charset="0"/>
                          <a:sym typeface="Helvetica Neue" charset="0"/>
                        </a:rPr>
                        <a:t>1</a:t>
                      </a:r>
                      <a:r>
                        <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rPr>
                        <a:t>0</a:t>
                      </a:r>
                      <a:r>
                        <a:rPr kumimoji="0" lang="de-DE" altLang="de-DE" sz="2000" b="0" i="0" u="none" strike="noStrike" cap="none" normalizeH="0" baseline="32000">
                          <a:ln>
                            <a:noFill/>
                          </a:ln>
                          <a:solidFill>
                            <a:srgbClr val="000000"/>
                          </a:solidFill>
                          <a:effectLst/>
                          <a:latin typeface="Gill Sans" charset="0"/>
                          <a:ea typeface="Gill Sans" charset="0"/>
                          <a:cs typeface="Gill Sans" charset="0"/>
                          <a:sym typeface="Gill Sans" charset="0"/>
                        </a:rPr>
                        <a:t>–28</a:t>
                      </a:r>
                      <a:endPar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2302">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rPr>
                        <a:t>proton</a:t>
                      </a:r>
                      <a:endParaRPr kumimoji="0" lang="de-DE" altLang="de-DE" sz="1600" b="0" i="0" u="none" strike="noStrike" cap="none" normalizeH="0" baseline="0">
                        <a:ln>
                          <a:noFill/>
                        </a:ln>
                        <a:solidFill>
                          <a:srgbClr val="000000"/>
                        </a:solidFill>
                        <a:effectLst/>
                        <a:latin typeface="Gill Sans" charset="0"/>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rPr>
                        <a:t>p</a:t>
                      </a:r>
                      <a:endParaRPr kumimoji="0" lang="de-DE" altLang="de-DE" sz="1600" b="0" i="0" u="none" strike="noStrike" cap="none" normalizeH="0" baseline="0">
                        <a:ln>
                          <a:noFill/>
                        </a:ln>
                        <a:solidFill>
                          <a:srgbClr val="000000"/>
                        </a:solidFill>
                        <a:effectLst/>
                        <a:latin typeface="Gill Sans" charset="0"/>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rPr>
                        <a:t>+</a:t>
                      </a:r>
                      <a:r>
                        <a:rPr kumimoji="0" lang="de-DE" altLang="de-DE" sz="2000" b="0" i="0" u="none" strike="noStrike" cap="none" normalizeH="0" baseline="0">
                          <a:ln>
                            <a:noFill/>
                          </a:ln>
                          <a:solidFill>
                            <a:srgbClr val="000000"/>
                          </a:solidFill>
                          <a:effectLst/>
                          <a:latin typeface="Helvetica Neue" charset="0"/>
                          <a:ea typeface="Helvetica Neue" charset="0"/>
                          <a:cs typeface="Helvetica Neue" charset="0"/>
                          <a:sym typeface="Helvetica Neue" charset="0"/>
                        </a:rPr>
                        <a:t>1</a:t>
                      </a:r>
                      <a:endPar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Helvetica Neue" charset="0"/>
                          <a:ea typeface="Helvetica Neue" charset="0"/>
                          <a:cs typeface="Helvetica Neue" charset="0"/>
                          <a:sym typeface="Helvetica Neue" charset="0"/>
                        </a:rPr>
                        <a:t>1</a:t>
                      </a:r>
                      <a:r>
                        <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rPr>
                        <a:t>,6726 × </a:t>
                      </a:r>
                      <a:r>
                        <a:rPr kumimoji="0" lang="de-DE" altLang="de-DE" sz="2000" b="0" i="0" u="none" strike="noStrike" cap="none" normalizeH="0" baseline="0">
                          <a:ln>
                            <a:noFill/>
                          </a:ln>
                          <a:solidFill>
                            <a:srgbClr val="000000"/>
                          </a:solidFill>
                          <a:effectLst/>
                          <a:latin typeface="Helvetica Neue" charset="0"/>
                          <a:ea typeface="Helvetica Neue" charset="0"/>
                          <a:cs typeface="Helvetica Neue" charset="0"/>
                          <a:sym typeface="Helvetica Neue" charset="0"/>
                        </a:rPr>
                        <a:t>1</a:t>
                      </a:r>
                      <a:r>
                        <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rPr>
                        <a:t>0</a:t>
                      </a:r>
                      <a:r>
                        <a:rPr kumimoji="0" lang="de-DE" altLang="de-DE" sz="2000" b="0" i="0" u="none" strike="noStrike" cap="none" normalizeH="0" baseline="32000">
                          <a:ln>
                            <a:noFill/>
                          </a:ln>
                          <a:solidFill>
                            <a:srgbClr val="000000"/>
                          </a:solidFill>
                          <a:effectLst/>
                          <a:latin typeface="Gill Sans" charset="0"/>
                          <a:ea typeface="Gill Sans" charset="0"/>
                          <a:cs typeface="Gill Sans" charset="0"/>
                          <a:sym typeface="Gill Sans" charset="0"/>
                        </a:rPr>
                        <a:t>–24</a:t>
                      </a:r>
                      <a:endPar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2302">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dirty="0" err="1">
                          <a:ln>
                            <a:noFill/>
                          </a:ln>
                          <a:solidFill>
                            <a:srgbClr val="000000"/>
                          </a:solidFill>
                          <a:effectLst/>
                          <a:latin typeface="Gill Sans" charset="0"/>
                          <a:ea typeface="Gill Sans" charset="0"/>
                          <a:cs typeface="Gill Sans" charset="0"/>
                          <a:sym typeface="Gill Sans" charset="0"/>
                        </a:rPr>
                        <a:t>neutron</a:t>
                      </a:r>
                      <a:endParaRPr kumimoji="0" lang="de-DE" altLang="de-DE" sz="1600" b="0" i="0" u="none" strike="noStrike" cap="none" normalizeH="0" baseline="0" dirty="0">
                        <a:ln>
                          <a:noFill/>
                        </a:ln>
                        <a:solidFill>
                          <a:srgbClr val="000000"/>
                        </a:solidFill>
                        <a:effectLst/>
                        <a:latin typeface="Gill Sans" charset="0"/>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rPr>
                        <a:t>n</a:t>
                      </a:r>
                      <a:endParaRPr kumimoji="0" lang="de-DE" altLang="de-DE" sz="1600" b="0" i="0" u="none" strike="noStrike" cap="none" normalizeH="0" baseline="0">
                        <a:ln>
                          <a:noFill/>
                        </a:ln>
                        <a:solidFill>
                          <a:srgbClr val="000000"/>
                        </a:solidFill>
                        <a:effectLst/>
                        <a:latin typeface="Gill Sans" charset="0"/>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Gill Sans" charset="0"/>
                          <a:ea typeface="Gill Sans" charset="0"/>
                          <a:cs typeface="Gill Sans" charset="0"/>
                          <a:sym typeface="Gill Sans" charset="0"/>
                        </a:rPr>
                        <a:t>0</a:t>
                      </a:r>
                      <a:endParaRPr kumimoji="0" lang="de-DE" altLang="de-DE" sz="1600" b="0" i="0" u="none" strike="noStrike" cap="none" normalizeH="0" baseline="0">
                        <a:ln>
                          <a:noFill/>
                        </a:ln>
                        <a:solidFill>
                          <a:srgbClr val="000000"/>
                        </a:solidFill>
                        <a:effectLst/>
                        <a:latin typeface="Gill Sans" charset="0"/>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eaLnBrk="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dirty="0">
                          <a:ln>
                            <a:noFill/>
                          </a:ln>
                          <a:solidFill>
                            <a:srgbClr val="000000"/>
                          </a:solidFill>
                          <a:effectLst/>
                          <a:latin typeface="Helvetica Neue" charset="0"/>
                          <a:ea typeface="Helvetica Neue" charset="0"/>
                          <a:cs typeface="Helvetica Neue" charset="0"/>
                          <a:sym typeface="Helvetica Neue" charset="0"/>
                        </a:rPr>
                        <a:t>1</a:t>
                      </a:r>
                      <a:r>
                        <a:rPr kumimoji="0" lang="de-DE" altLang="de-DE" sz="2000" b="0" i="0" u="none" strike="noStrike" cap="none" normalizeH="0" baseline="0" dirty="0">
                          <a:ln>
                            <a:noFill/>
                          </a:ln>
                          <a:solidFill>
                            <a:srgbClr val="000000"/>
                          </a:solidFill>
                          <a:effectLst/>
                          <a:latin typeface="Gill Sans" charset="0"/>
                          <a:ea typeface="Gill Sans" charset="0"/>
                          <a:cs typeface="Gill Sans" charset="0"/>
                          <a:sym typeface="Gill Sans" charset="0"/>
                        </a:rPr>
                        <a:t>,6749 × </a:t>
                      </a:r>
                      <a:r>
                        <a:rPr kumimoji="0" lang="de-DE" altLang="de-DE" sz="2000" b="0" i="0" u="none" strike="noStrike" cap="none" normalizeH="0" baseline="0" dirty="0">
                          <a:ln>
                            <a:noFill/>
                          </a:ln>
                          <a:solidFill>
                            <a:srgbClr val="000000"/>
                          </a:solidFill>
                          <a:effectLst/>
                          <a:latin typeface="Helvetica Neue" charset="0"/>
                          <a:ea typeface="Helvetica Neue" charset="0"/>
                          <a:cs typeface="Helvetica Neue" charset="0"/>
                          <a:sym typeface="Helvetica Neue" charset="0"/>
                        </a:rPr>
                        <a:t>1</a:t>
                      </a:r>
                      <a:r>
                        <a:rPr kumimoji="0" lang="de-DE" altLang="de-DE" sz="2000" b="0" i="0" u="none" strike="noStrike" cap="none" normalizeH="0" baseline="0" dirty="0">
                          <a:ln>
                            <a:noFill/>
                          </a:ln>
                          <a:solidFill>
                            <a:srgbClr val="000000"/>
                          </a:solidFill>
                          <a:effectLst/>
                          <a:latin typeface="Gill Sans" charset="0"/>
                          <a:ea typeface="Gill Sans" charset="0"/>
                          <a:cs typeface="Gill Sans" charset="0"/>
                          <a:sym typeface="Gill Sans" charset="0"/>
                        </a:rPr>
                        <a:t>0</a:t>
                      </a:r>
                      <a:r>
                        <a:rPr kumimoji="0" lang="de-DE" altLang="de-DE" sz="2000" b="0" i="0" u="none" strike="noStrike" cap="none" normalizeH="0" baseline="32000" dirty="0">
                          <a:ln>
                            <a:noFill/>
                          </a:ln>
                          <a:solidFill>
                            <a:srgbClr val="000000"/>
                          </a:solidFill>
                          <a:effectLst/>
                          <a:latin typeface="Gill Sans" charset="0"/>
                          <a:ea typeface="Gill Sans" charset="0"/>
                          <a:cs typeface="Gill Sans" charset="0"/>
                          <a:sym typeface="Gill Sans" charset="0"/>
                        </a:rPr>
                        <a:t>–24</a:t>
                      </a:r>
                      <a:endParaRPr kumimoji="0" lang="de-DE" altLang="de-DE" sz="2000" b="0" i="0" u="none" strike="noStrike" cap="none" normalizeH="0" baseline="0" dirty="0">
                        <a:ln>
                          <a:noFill/>
                        </a:ln>
                        <a:solidFill>
                          <a:srgbClr val="000000"/>
                        </a:solidFill>
                        <a:effectLst/>
                        <a:latin typeface="Gill Sans" charset="0"/>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311A699A-6EE4-44DD-8AF5-FFDA3C34A75A}"/>
              </a:ext>
            </a:extLst>
          </p:cNvPr>
          <p:cNvSpPr txBox="1"/>
          <p:nvPr/>
        </p:nvSpPr>
        <p:spPr>
          <a:xfrm>
            <a:off x="8505824" y="1797784"/>
            <a:ext cx="3508375" cy="1631216"/>
          </a:xfrm>
          <a:prstGeom prst="rect">
            <a:avLst/>
          </a:prstGeom>
          <a:noFill/>
        </p:spPr>
        <p:txBody>
          <a:bodyPr wrap="square" rtlCol="0">
            <a:spAutoFit/>
          </a:bodyPr>
          <a:lstStyle/>
          <a:p>
            <a:r>
              <a:rPr lang="fr-FR" sz="2000" dirty="0"/>
              <a:t>*charges données en multiples de la charge élémentaire du proton </a:t>
            </a:r>
          </a:p>
          <a:p>
            <a:endParaRPr lang="fr-FR" sz="2000" dirty="0"/>
          </a:p>
          <a:p>
            <a:r>
              <a:rPr lang="fr-FR" sz="2000" dirty="0" err="1"/>
              <a:t>qe</a:t>
            </a:r>
            <a:r>
              <a:rPr lang="fr-FR" sz="2000" dirty="0"/>
              <a:t> = 1.6022 × 10</a:t>
            </a:r>
            <a:r>
              <a:rPr lang="fr-FR" sz="2000" baseline="30000" dirty="0"/>
              <a:t>–19</a:t>
            </a:r>
            <a:r>
              <a:rPr lang="fr-FR" sz="2000" dirty="0"/>
              <a:t> Coulomb.</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150DD95-A3F2-40A7-A82F-0901D40E1351}"/>
                  </a:ext>
                </a:extLst>
              </p:cNvPr>
              <p:cNvSpPr txBox="1"/>
              <p:nvPr/>
            </p:nvSpPr>
            <p:spPr>
              <a:xfrm>
                <a:off x="457200" y="3830846"/>
                <a:ext cx="8636000" cy="707886"/>
              </a:xfrm>
              <a:prstGeom prst="rect">
                <a:avLst/>
              </a:prstGeom>
              <a:noFill/>
            </p:spPr>
            <p:txBody>
              <a:bodyPr wrap="square" rtlCol="0">
                <a:spAutoFit/>
              </a:bodyPr>
              <a:lstStyle/>
              <a:p>
                <a:r>
                  <a:rPr lang="fr-FR" sz="2000" dirty="0"/>
                  <a:t>La masse des électrons est 1’837 fois plus faible que celle des nucléons </a:t>
                </a:r>
              </a:p>
              <a:p>
                <a:r>
                  <a:rPr lang="fr-FR" sz="2000" dirty="0">
                    <a:sym typeface="Wingdings" panose="05000000000000000000" pitchFamily="2" charset="2"/>
                  </a:rPr>
                  <a:t> </a:t>
                </a:r>
                <a:r>
                  <a:rPr lang="fr-FR" sz="2000" dirty="0"/>
                  <a:t>masse de l’atome ≃ </a:t>
                </a:r>
                <a14:m>
                  <m:oMath xmlns:m="http://schemas.openxmlformats.org/officeDocument/2006/math">
                    <m:r>
                      <m:rPr>
                        <m:sty m:val="p"/>
                      </m:rPr>
                      <a:rPr lang="el-GR" sz="2000" i="1" dirty="0" smtClean="0">
                        <a:latin typeface="Cambria Math" panose="02040503050406030204" pitchFamily="18" charset="0"/>
                      </a:rPr>
                      <m:t>Σ</m:t>
                    </m:r>
                  </m:oMath>
                </a14:m>
                <a:r>
                  <a:rPr lang="fr-FR" sz="2000" dirty="0"/>
                  <a:t> masses des nucléons ≃ masse de l'atome ionisé</a:t>
                </a:r>
              </a:p>
            </p:txBody>
          </p:sp>
        </mc:Choice>
        <mc:Fallback xmlns="">
          <p:sp>
            <p:nvSpPr>
              <p:cNvPr id="16" name="TextBox 15">
                <a:extLst>
                  <a:ext uri="{FF2B5EF4-FFF2-40B4-BE49-F238E27FC236}">
                    <a16:creationId xmlns:a16="http://schemas.microsoft.com/office/drawing/2014/main" id="{D150DD95-A3F2-40A7-A82F-0901D40E1351}"/>
                  </a:ext>
                </a:extLst>
              </p:cNvPr>
              <p:cNvSpPr txBox="1">
                <a:spLocks noRot="1" noChangeAspect="1" noMove="1" noResize="1" noEditPoints="1" noAdjustHandles="1" noChangeArrowheads="1" noChangeShapeType="1" noTextEdit="1"/>
              </p:cNvSpPr>
              <p:nvPr/>
            </p:nvSpPr>
            <p:spPr>
              <a:xfrm>
                <a:off x="457200" y="3830846"/>
                <a:ext cx="8636000" cy="707886"/>
              </a:xfrm>
              <a:prstGeom prst="rect">
                <a:avLst/>
              </a:prstGeom>
              <a:blipFill>
                <a:blip r:embed="rId3"/>
                <a:stretch>
                  <a:fillRect l="-706" t="-4274" b="-13675"/>
                </a:stretch>
              </a:blipFill>
            </p:spPr>
            <p:txBody>
              <a:bodyPr/>
              <a:lstStyle/>
              <a:p>
                <a:r>
                  <a:rPr lang="en-CH">
                    <a:noFill/>
                  </a:rPr>
                  <a:t> </a:t>
                </a:r>
              </a:p>
            </p:txBody>
          </p:sp>
        </mc:Fallback>
      </mc:AlternateContent>
      <p:sp>
        <p:nvSpPr>
          <p:cNvPr id="17" name="TextBox 16">
            <a:extLst>
              <a:ext uri="{FF2B5EF4-FFF2-40B4-BE49-F238E27FC236}">
                <a16:creationId xmlns:a16="http://schemas.microsoft.com/office/drawing/2014/main" id="{1EADA284-3E94-4C01-AF35-40947B45279D}"/>
              </a:ext>
            </a:extLst>
          </p:cNvPr>
          <p:cNvSpPr txBox="1"/>
          <p:nvPr/>
        </p:nvSpPr>
        <p:spPr>
          <a:xfrm>
            <a:off x="457200" y="4689424"/>
            <a:ext cx="8636000" cy="707886"/>
          </a:xfrm>
          <a:prstGeom prst="rect">
            <a:avLst/>
          </a:prstGeom>
          <a:noFill/>
        </p:spPr>
        <p:txBody>
          <a:bodyPr wrap="square" rtlCol="0">
            <a:spAutoFit/>
          </a:bodyPr>
          <a:lstStyle/>
          <a:p>
            <a:r>
              <a:rPr lang="fr-FR" sz="2000" dirty="0"/>
              <a:t>On a défini à partir de 1959 </a:t>
            </a:r>
            <a:r>
              <a:rPr lang="fr-FR" sz="2000" b="1" i="1" dirty="0">
                <a:solidFill>
                  <a:srgbClr val="0070C0"/>
                </a:solidFill>
              </a:rPr>
              <a:t>l’unité de masse atomique [</a:t>
            </a:r>
            <a:r>
              <a:rPr lang="fr-FR" sz="2000" b="1" i="1" dirty="0" err="1">
                <a:solidFill>
                  <a:srgbClr val="0070C0"/>
                </a:solidFill>
              </a:rPr>
              <a:t>u.m.a</a:t>
            </a:r>
            <a:r>
              <a:rPr lang="fr-FR" sz="2000" b="1" i="1" dirty="0">
                <a:solidFill>
                  <a:srgbClr val="0070C0"/>
                </a:solidFill>
              </a:rPr>
              <a:t>.]  </a:t>
            </a:r>
          </a:p>
          <a:p>
            <a:r>
              <a:rPr lang="fr-FR" sz="2000" dirty="0"/>
              <a:t>comme étant </a:t>
            </a:r>
            <a:r>
              <a:rPr lang="fr-FR" sz="2000" baseline="30000" dirty="0"/>
              <a:t>1</a:t>
            </a:r>
            <a:r>
              <a:rPr lang="fr-FR" sz="2000" dirty="0"/>
              <a:t>/</a:t>
            </a:r>
            <a:r>
              <a:rPr lang="fr-FR" sz="2000" baseline="-25000" dirty="0"/>
              <a:t>12</a:t>
            </a:r>
            <a:r>
              <a:rPr lang="fr-FR" sz="2000" dirty="0"/>
              <a:t> de la masse </a:t>
            </a:r>
            <a:r>
              <a:rPr lang="fr-FR" sz="2000" i="1" dirty="0"/>
              <a:t>m(</a:t>
            </a:r>
            <a:r>
              <a:rPr lang="fr-FR" sz="2000" i="1" baseline="30000" dirty="0"/>
              <a:t>12</a:t>
            </a:r>
            <a:r>
              <a:rPr lang="fr-FR" sz="2000" i="1" dirty="0"/>
              <a:t>C)</a:t>
            </a:r>
            <a:r>
              <a:rPr lang="fr-FR" sz="2000" dirty="0"/>
              <a:t> d’un atome de l’isotope </a:t>
            </a:r>
            <a:r>
              <a:rPr lang="fr-FR" sz="2000" baseline="30000" dirty="0"/>
              <a:t>12</a:t>
            </a:r>
            <a:r>
              <a:rPr lang="fr-FR" sz="2000" dirty="0"/>
              <a:t>C du carbone.</a:t>
            </a:r>
          </a:p>
        </p:txBody>
      </p:sp>
      <p:sp>
        <p:nvSpPr>
          <p:cNvPr id="18" name="TextBox 17">
            <a:extLst>
              <a:ext uri="{FF2B5EF4-FFF2-40B4-BE49-F238E27FC236}">
                <a16:creationId xmlns:a16="http://schemas.microsoft.com/office/drawing/2014/main" id="{EE88AB11-BC93-4551-A518-BBE44413853E}"/>
              </a:ext>
            </a:extLst>
          </p:cNvPr>
          <p:cNvSpPr txBox="1"/>
          <p:nvPr/>
        </p:nvSpPr>
        <p:spPr>
          <a:xfrm>
            <a:off x="8724900" y="4689424"/>
            <a:ext cx="3467100" cy="707886"/>
          </a:xfrm>
          <a:prstGeom prst="rect">
            <a:avLst/>
          </a:prstGeom>
          <a:noFill/>
        </p:spPr>
        <p:txBody>
          <a:bodyPr wrap="square" rtlCol="0">
            <a:spAutoFit/>
          </a:bodyPr>
          <a:lstStyle/>
          <a:p>
            <a:r>
              <a:rPr lang="fr-FR" sz="2000" i="1" dirty="0"/>
              <a:t>m(</a:t>
            </a:r>
            <a:r>
              <a:rPr lang="fr-FR" sz="2000" i="1" baseline="30000" dirty="0"/>
              <a:t>12</a:t>
            </a:r>
            <a:r>
              <a:rPr lang="fr-FR" sz="2000" i="1" dirty="0"/>
              <a:t>C) </a:t>
            </a:r>
            <a:r>
              <a:rPr lang="fr-FR" sz="2000" dirty="0"/>
              <a:t>= 19.9264 × 10</a:t>
            </a:r>
            <a:r>
              <a:rPr lang="fr-FR" sz="2000" baseline="30000" dirty="0"/>
              <a:t>–24</a:t>
            </a:r>
            <a:r>
              <a:rPr lang="fr-FR" sz="2000" dirty="0"/>
              <a:t> g   </a:t>
            </a:r>
          </a:p>
          <a:p>
            <a:r>
              <a:rPr lang="fr-FR" sz="2000" dirty="0">
                <a:sym typeface="Wingdings" panose="05000000000000000000" pitchFamily="2" charset="2"/>
              </a:rPr>
              <a:t></a:t>
            </a:r>
            <a:r>
              <a:rPr lang="fr-FR" sz="2000" dirty="0"/>
              <a:t>  1 </a:t>
            </a:r>
            <a:r>
              <a:rPr lang="fr-FR" sz="2000" dirty="0" err="1"/>
              <a:t>u.m.a</a:t>
            </a:r>
            <a:r>
              <a:rPr lang="fr-FR" sz="2000" dirty="0"/>
              <a:t>. = 1.6605 × 10</a:t>
            </a:r>
            <a:r>
              <a:rPr lang="fr-FR" sz="2000" baseline="30000" dirty="0"/>
              <a:t>–24</a:t>
            </a:r>
            <a:r>
              <a:rPr lang="fr-FR" sz="2000" dirty="0"/>
              <a:t> g</a:t>
            </a:r>
          </a:p>
        </p:txBody>
      </p:sp>
      <p:cxnSp>
        <p:nvCxnSpPr>
          <p:cNvPr id="20" name="Straight Connector 19">
            <a:extLst>
              <a:ext uri="{FF2B5EF4-FFF2-40B4-BE49-F238E27FC236}">
                <a16:creationId xmlns:a16="http://schemas.microsoft.com/office/drawing/2014/main" id="{660C36BD-20E1-4ED5-85E2-FD2304F2DD4D}"/>
              </a:ext>
            </a:extLst>
          </p:cNvPr>
          <p:cNvCxnSpPr/>
          <p:nvPr/>
        </p:nvCxnSpPr>
        <p:spPr>
          <a:xfrm>
            <a:off x="10260011" y="5397310"/>
            <a:ext cx="1754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DE05A1-FD1D-4846-874E-54C08BA1278E}"/>
              </a:ext>
            </a:extLst>
          </p:cNvPr>
          <p:cNvSpPr txBox="1"/>
          <p:nvPr/>
        </p:nvSpPr>
        <p:spPr>
          <a:xfrm>
            <a:off x="457200" y="5924627"/>
            <a:ext cx="9486900" cy="400110"/>
          </a:xfrm>
          <a:prstGeom prst="rect">
            <a:avLst/>
          </a:prstGeom>
          <a:noFill/>
        </p:spPr>
        <p:txBody>
          <a:bodyPr wrap="square" rtlCol="0">
            <a:spAutoFit/>
          </a:bodyPr>
          <a:lstStyle/>
          <a:p>
            <a:r>
              <a:rPr lang="fr-FR" sz="2000" dirty="0"/>
              <a:t>On remarque que :  6 × </a:t>
            </a:r>
            <a:r>
              <a:rPr lang="fr-FR" sz="2000" i="1" dirty="0"/>
              <a:t>m</a:t>
            </a:r>
            <a:r>
              <a:rPr lang="fr-FR" sz="2000" dirty="0"/>
              <a:t>(p) + 6 × </a:t>
            </a:r>
            <a:r>
              <a:rPr lang="fr-FR" sz="2000" i="1" dirty="0"/>
              <a:t>m</a:t>
            </a:r>
            <a:r>
              <a:rPr lang="fr-FR" sz="2000" dirty="0"/>
              <a:t>(n) = 20.0850 × 10</a:t>
            </a:r>
            <a:r>
              <a:rPr lang="fr-FR" sz="2000" baseline="30000" dirty="0"/>
              <a:t>–24</a:t>
            </a:r>
            <a:r>
              <a:rPr lang="fr-FR" sz="2000" dirty="0"/>
              <a:t> g </a:t>
            </a:r>
            <a:r>
              <a:rPr lang="fr-FR" sz="2000" dirty="0">
                <a:solidFill>
                  <a:srgbClr val="C00000"/>
                </a:solidFill>
                <a:sym typeface="Wingdings" panose="05000000000000000000" pitchFamily="2" charset="2"/>
              </a:rPr>
              <a:t></a:t>
            </a:r>
            <a:r>
              <a:rPr lang="fr-FR" sz="2000" dirty="0">
                <a:solidFill>
                  <a:srgbClr val="C00000"/>
                </a:solidFill>
              </a:rPr>
              <a:t> défaut de masse !?</a:t>
            </a:r>
          </a:p>
        </p:txBody>
      </p:sp>
    </p:spTree>
    <p:extLst>
      <p:ext uri="{BB962C8B-B14F-4D97-AF65-F5344CB8AC3E}">
        <p14:creationId xmlns:p14="http://schemas.microsoft.com/office/powerpoint/2010/main" val="343294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2A5BB7-145A-424B-B92F-E91702A6FF91}"/>
              </a:ext>
            </a:extLst>
          </p:cNvPr>
          <p:cNvSpPr>
            <a:spLocks noGrp="1"/>
          </p:cNvSpPr>
          <p:nvPr>
            <p:ph type="sldNum" sz="quarter" idx="12"/>
          </p:nvPr>
        </p:nvSpPr>
        <p:spPr/>
        <p:txBody>
          <a:bodyPr/>
          <a:lstStyle/>
          <a:p>
            <a:fld id="{4433E520-1D85-46A9-8BDE-2062695E2DA8}" type="slidenum">
              <a:rPr lang="de-CH" smtClean="0"/>
              <a:t>6</a:t>
            </a:fld>
            <a:endParaRPr lang="de-CH"/>
          </a:p>
        </p:txBody>
      </p:sp>
      <p:sp>
        <p:nvSpPr>
          <p:cNvPr id="3" name="Rectangle: Rounded Corners 2">
            <a:extLst>
              <a:ext uri="{FF2B5EF4-FFF2-40B4-BE49-F238E27FC236}">
                <a16:creationId xmlns:a16="http://schemas.microsoft.com/office/drawing/2014/main" id="{9D92A148-6DF9-4DCE-A3A0-410419EBCA61}"/>
              </a:ext>
            </a:extLst>
          </p:cNvPr>
          <p:cNvSpPr/>
          <p:nvPr>
            <p:custDataLst>
              <p:tags r:id="rId2"/>
            </p:custDataLst>
          </p:nvPr>
        </p:nvSpPr>
        <p:spPr>
          <a:xfrm>
            <a:off x="6286500" y="43053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17500" rIns="1143000" rtlCol="0" anchor="ctr">
            <a:normAutofit/>
          </a:bodyPr>
          <a:lstStyle/>
          <a:p>
            <a:r>
              <a:rPr lang="en-US" sz="2000">
                <a:solidFill>
                  <a:srgbClr val="5B5B5B"/>
                </a:solidFill>
              </a:rPr>
              <a:t>Please download and install the Slido app on all computers you use</a:t>
            </a:r>
            <a:endParaRPr lang="en-CH" sz="2000">
              <a:solidFill>
                <a:srgbClr val="5B5B5B"/>
              </a:solidFill>
            </a:endParaRPr>
          </a:p>
        </p:txBody>
      </p:sp>
      <p:pic>
        <p:nvPicPr>
          <p:cNvPr id="5" name="Graphic 4">
            <a:extLst>
              <a:ext uri="{FF2B5EF4-FFF2-40B4-BE49-F238E27FC236}">
                <a16:creationId xmlns:a16="http://schemas.microsoft.com/office/drawing/2014/main" id="{C0FDECB0-4C25-4729-B977-ED3B01487FA2}"/>
              </a:ext>
            </a:extLst>
          </p:cNvPr>
          <p:cNvPicPr>
            <a:picLocks/>
          </p:cNvPicPr>
          <p:nvPr>
            <p:custDataLst>
              <p:tags r:id="rId3"/>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26048" y="577634"/>
            <a:ext cx="597332" cy="597332"/>
          </a:xfrm>
          <a:prstGeom prst="rect">
            <a:avLst/>
          </a:prstGeom>
        </p:spPr>
      </p:pic>
      <p:pic>
        <p:nvPicPr>
          <p:cNvPr id="7" name="Graphic 6">
            <a:extLst>
              <a:ext uri="{FF2B5EF4-FFF2-40B4-BE49-F238E27FC236}">
                <a16:creationId xmlns:a16="http://schemas.microsoft.com/office/drawing/2014/main" id="{0F6AEE8A-23FB-4E5E-A211-1C1829C4951D}"/>
              </a:ext>
            </a:extLst>
          </p:cNvPr>
          <p:cNvPicPr>
            <a:picLocks/>
          </p:cNvPicPr>
          <p:nvPr>
            <p:custDataLst>
              <p:tags r:id="rId4"/>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01440" y="617220"/>
            <a:ext cx="1036320" cy="518160"/>
          </a:xfrm>
          <a:prstGeom prst="rect">
            <a:avLst/>
          </a:prstGeom>
        </p:spPr>
      </p:pic>
      <p:pic>
        <p:nvPicPr>
          <p:cNvPr id="9" name="Graphic 8">
            <a:extLst>
              <a:ext uri="{FF2B5EF4-FFF2-40B4-BE49-F238E27FC236}">
                <a16:creationId xmlns:a16="http://schemas.microsoft.com/office/drawing/2014/main" id="{6904AC2B-8F51-40AA-A79B-BF7A65613418}"/>
              </a:ext>
            </a:extLst>
          </p:cNvPr>
          <p:cNvPicPr>
            <a:picLocks/>
          </p:cNvPicPr>
          <p:nvPr>
            <p:custDataLst>
              <p:tags r:id="rId5"/>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58240" y="2270760"/>
            <a:ext cx="2316480" cy="2316480"/>
          </a:xfrm>
          <a:prstGeom prst="rect">
            <a:avLst/>
          </a:prstGeom>
        </p:spPr>
      </p:pic>
      <p:sp>
        <p:nvSpPr>
          <p:cNvPr id="10" name="Rectangle 9">
            <a:extLst>
              <a:ext uri="{FF2B5EF4-FFF2-40B4-BE49-F238E27FC236}">
                <a16:creationId xmlns:a16="http://schemas.microsoft.com/office/drawing/2014/main" id="{60BA49D1-C331-4FF5-9D2F-81E88DA8939B}"/>
              </a:ext>
            </a:extLst>
          </p:cNvPr>
          <p:cNvSpPr/>
          <p:nvPr>
            <p:custDataLst>
              <p:tags r:id="rId6"/>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000" b="1">
                <a:solidFill>
                  <a:srgbClr val="5B5B5B"/>
                </a:solidFill>
              </a:rPr>
              <a:t>Quelle est l'origine physique du défaut de masse ?</a:t>
            </a:r>
            <a:endParaRPr lang="en-CH" sz="4000" b="1">
              <a:solidFill>
                <a:srgbClr val="5B5B5B"/>
              </a:solidFill>
            </a:endParaRPr>
          </a:p>
        </p:txBody>
      </p:sp>
      <p:sp>
        <p:nvSpPr>
          <p:cNvPr id="11" name="Rectangle 10">
            <a:extLst>
              <a:ext uri="{FF2B5EF4-FFF2-40B4-BE49-F238E27FC236}">
                <a16:creationId xmlns:a16="http://schemas.microsoft.com/office/drawing/2014/main" id="{21078A30-FDCB-441D-A592-5F4949BAFA19}"/>
              </a:ext>
            </a:extLst>
          </p:cNvPr>
          <p:cNvSpPr/>
          <p:nvPr>
            <p:custDataLst>
              <p:tags r:id="rId7"/>
            </p:custDataLst>
          </p:nvPr>
        </p:nvSpPr>
        <p:spPr>
          <a:xfrm>
            <a:off x="3901440" y="6032500"/>
            <a:ext cx="7315199" cy="51816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2200" b="1" dirty="0">
                <a:solidFill>
                  <a:srgbClr val="5B5B5B"/>
                </a:solidFill>
              </a:rPr>
              <a:t>ⓘ</a:t>
            </a:r>
            <a:r>
              <a:rPr lang="en-US" sz="2000" dirty="0">
                <a:solidFill>
                  <a:srgbClr val="5B5B5B"/>
                </a:solidFill>
              </a:rPr>
              <a:t> Start presenting to display the poll results on this slide.</a:t>
            </a:r>
            <a:endParaRPr lang="en-CH" sz="2000" dirty="0">
              <a:solidFill>
                <a:srgbClr val="5B5B5B"/>
              </a:solidFill>
            </a:endParaRPr>
          </a:p>
        </p:txBody>
      </p:sp>
    </p:spTree>
    <p:custDataLst>
      <p:tags r:id="rId1"/>
    </p:custDataLst>
    <p:extLst>
      <p:ext uri="{BB962C8B-B14F-4D97-AF65-F5344CB8AC3E}">
        <p14:creationId xmlns:p14="http://schemas.microsoft.com/office/powerpoint/2010/main" val="417231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10"/>
                                        </p:tgtEl>
                                      </p:cBhvr>
                                    </p:animEffect>
                                    <p:animScale>
                                      <p:cBhvr>
                                        <p:cTn id="7" dur="2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88C3-3D7B-4E23-B719-1FA2972C0CD1}"/>
              </a:ext>
            </a:extLst>
          </p:cNvPr>
          <p:cNvSpPr>
            <a:spLocks noGrp="1"/>
          </p:cNvSpPr>
          <p:nvPr>
            <p:ph type="title"/>
          </p:nvPr>
        </p:nvSpPr>
        <p:spPr/>
        <p:txBody>
          <a:bodyPr/>
          <a:lstStyle/>
          <a:p>
            <a:r>
              <a:rPr lang="fr-CH" noProof="0" dirty="0"/>
              <a:t>Mole</a:t>
            </a:r>
          </a:p>
        </p:txBody>
      </p:sp>
      <p:sp>
        <p:nvSpPr>
          <p:cNvPr id="4" name="Slide Number Placeholder 3">
            <a:extLst>
              <a:ext uri="{FF2B5EF4-FFF2-40B4-BE49-F238E27FC236}">
                <a16:creationId xmlns:a16="http://schemas.microsoft.com/office/drawing/2014/main" id="{73DF9EB1-7F20-4D01-BCBE-3211E58F534F}"/>
              </a:ext>
            </a:extLst>
          </p:cNvPr>
          <p:cNvSpPr>
            <a:spLocks noGrp="1"/>
          </p:cNvSpPr>
          <p:nvPr>
            <p:ph type="sldNum" sz="quarter" idx="12"/>
          </p:nvPr>
        </p:nvSpPr>
        <p:spPr/>
        <p:txBody>
          <a:bodyPr/>
          <a:lstStyle/>
          <a:p>
            <a:fld id="{4433E520-1D85-46A9-8BDE-2062695E2DA8}" type="slidenum">
              <a:rPr lang="fr-FR" smtClean="0"/>
              <a:t>7</a:t>
            </a:fld>
            <a:endParaRPr lang="fr-FR" dirty="0"/>
          </a:p>
        </p:txBody>
      </p:sp>
      <p:pic>
        <p:nvPicPr>
          <p:cNvPr id="5" name="Picture 4" descr="droppedImage.png">
            <a:extLst>
              <a:ext uri="{FF2B5EF4-FFF2-40B4-BE49-F238E27FC236}">
                <a16:creationId xmlns:a16="http://schemas.microsoft.com/office/drawing/2014/main" id="{444D099D-2130-41F3-B5E9-2396D4DA35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2391" y="342900"/>
            <a:ext cx="1828800" cy="239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perrin.png">
            <a:extLst>
              <a:ext uri="{FF2B5EF4-FFF2-40B4-BE49-F238E27FC236}">
                <a16:creationId xmlns:a16="http://schemas.microsoft.com/office/drawing/2014/main" id="{F90EF5B5-9C75-43D9-A9AD-C9FB402713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32491" y="342900"/>
            <a:ext cx="1691659" cy="239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6">
            <a:extLst>
              <a:ext uri="{FF2B5EF4-FFF2-40B4-BE49-F238E27FC236}">
                <a16:creationId xmlns:a16="http://schemas.microsoft.com/office/drawing/2014/main" id="{6F547E04-148E-42CE-B365-12CA8405A84A}"/>
              </a:ext>
            </a:extLst>
          </p:cNvPr>
          <p:cNvSpPr txBox="1">
            <a:spLocks/>
          </p:cNvSpPr>
          <p:nvPr/>
        </p:nvSpPr>
        <p:spPr bwMode="auto">
          <a:xfrm>
            <a:off x="8107490" y="2839562"/>
            <a:ext cx="1835439" cy="656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1800" dirty="0">
                <a:latin typeface="+mn-lt"/>
              </a:rPr>
              <a:t>Amedeo Avogadro</a:t>
            </a:r>
          </a:p>
          <a:p>
            <a:pPr algn="ctr" eaLnBrk="1"/>
            <a:r>
              <a:rPr lang="fr-FR" altLang="de-DE" sz="1800" dirty="0">
                <a:latin typeface="+mn-lt"/>
              </a:rPr>
              <a:t>(</a:t>
            </a:r>
            <a:r>
              <a:rPr lang="fr-FR" altLang="de-DE" sz="1800" dirty="0">
                <a:latin typeface="+mn-lt"/>
                <a:ea typeface="Helvetica Neue"/>
                <a:cs typeface="Helvetica Neue"/>
                <a:sym typeface="Helvetica Neue"/>
              </a:rPr>
              <a:t>1</a:t>
            </a:r>
            <a:r>
              <a:rPr lang="fr-FR" altLang="de-DE" sz="1800" dirty="0">
                <a:latin typeface="+mn-lt"/>
              </a:rPr>
              <a:t>776-</a:t>
            </a:r>
            <a:r>
              <a:rPr lang="fr-FR" altLang="de-DE" sz="1800" dirty="0">
                <a:latin typeface="+mn-lt"/>
                <a:ea typeface="Helvetica Neue"/>
                <a:cs typeface="Helvetica Neue"/>
                <a:sym typeface="Helvetica Neue"/>
              </a:rPr>
              <a:t>1</a:t>
            </a:r>
            <a:r>
              <a:rPr lang="fr-FR" altLang="de-DE" sz="1800" dirty="0">
                <a:latin typeface="+mn-lt"/>
              </a:rPr>
              <a:t>856)</a:t>
            </a:r>
            <a:endParaRPr lang="fr-FR" altLang="de-DE" dirty="0">
              <a:latin typeface="+mn-lt"/>
            </a:endParaRPr>
          </a:p>
        </p:txBody>
      </p:sp>
      <p:sp>
        <p:nvSpPr>
          <p:cNvPr id="8" name="Text Box 7">
            <a:extLst>
              <a:ext uri="{FF2B5EF4-FFF2-40B4-BE49-F238E27FC236}">
                <a16:creationId xmlns:a16="http://schemas.microsoft.com/office/drawing/2014/main" id="{C302628B-9552-4620-A4A6-4F061FBE759B}"/>
              </a:ext>
            </a:extLst>
          </p:cNvPr>
          <p:cNvSpPr txBox="1">
            <a:spLocks/>
          </p:cNvSpPr>
          <p:nvPr/>
        </p:nvSpPr>
        <p:spPr bwMode="auto">
          <a:xfrm>
            <a:off x="10132491" y="2839562"/>
            <a:ext cx="1975414" cy="933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1800" dirty="0">
                <a:latin typeface="+mn-lt"/>
              </a:rPr>
              <a:t>Jean-Baptiste Perrin</a:t>
            </a:r>
          </a:p>
          <a:p>
            <a:pPr algn="ctr" eaLnBrk="1"/>
            <a:r>
              <a:rPr lang="fr-FR" altLang="de-DE" sz="1800" dirty="0">
                <a:latin typeface="+mn-lt"/>
              </a:rPr>
              <a:t>(</a:t>
            </a:r>
            <a:r>
              <a:rPr lang="fr-FR" altLang="de-DE" sz="1800" dirty="0">
                <a:latin typeface="+mn-lt"/>
                <a:ea typeface="Helvetica Neue"/>
                <a:cs typeface="Helvetica Neue"/>
                <a:sym typeface="Helvetica Neue"/>
              </a:rPr>
              <a:t>1</a:t>
            </a:r>
            <a:r>
              <a:rPr lang="fr-FR" altLang="de-DE" sz="1800" dirty="0">
                <a:latin typeface="+mn-lt"/>
              </a:rPr>
              <a:t>870-</a:t>
            </a:r>
            <a:r>
              <a:rPr lang="fr-FR" altLang="de-DE" sz="1800" dirty="0">
                <a:latin typeface="+mn-lt"/>
                <a:ea typeface="Helvetica Neue"/>
                <a:cs typeface="Helvetica Neue"/>
                <a:sym typeface="Helvetica Neue"/>
              </a:rPr>
              <a:t>1</a:t>
            </a:r>
            <a:r>
              <a:rPr lang="fr-FR" altLang="de-DE" sz="1800" dirty="0">
                <a:latin typeface="+mn-lt"/>
              </a:rPr>
              <a:t>942)</a:t>
            </a:r>
          </a:p>
          <a:p>
            <a:pPr algn="ctr" eaLnBrk="1"/>
            <a:r>
              <a:rPr lang="fr-FR" altLang="de-DE" sz="1800" dirty="0">
                <a:latin typeface="+mn-lt"/>
              </a:rPr>
              <a:t>Nobel </a:t>
            </a:r>
            <a:r>
              <a:rPr lang="fr-FR" altLang="de-DE" sz="1800" dirty="0">
                <a:latin typeface="+mn-lt"/>
                <a:ea typeface="Helvetica Neue"/>
                <a:cs typeface="Helvetica Neue"/>
                <a:sym typeface="Helvetica Neue"/>
              </a:rPr>
              <a:t>1</a:t>
            </a:r>
            <a:r>
              <a:rPr lang="fr-FR" altLang="de-DE" sz="1800" dirty="0">
                <a:latin typeface="+mn-lt"/>
              </a:rPr>
              <a:t>926</a:t>
            </a:r>
            <a:endParaRPr lang="fr-FR" altLang="de-DE" dirty="0">
              <a:latin typeface="+mn-lt"/>
            </a:endParaRPr>
          </a:p>
        </p:txBody>
      </p:sp>
      <p:sp>
        <p:nvSpPr>
          <p:cNvPr id="9" name="TextBox 8">
            <a:extLst>
              <a:ext uri="{FF2B5EF4-FFF2-40B4-BE49-F238E27FC236}">
                <a16:creationId xmlns:a16="http://schemas.microsoft.com/office/drawing/2014/main" id="{B8828BFA-25C4-4557-B1CE-9ACEB5C81B03}"/>
              </a:ext>
            </a:extLst>
          </p:cNvPr>
          <p:cNvSpPr txBox="1"/>
          <p:nvPr/>
        </p:nvSpPr>
        <p:spPr>
          <a:xfrm>
            <a:off x="225972" y="1189494"/>
            <a:ext cx="7010400" cy="1938992"/>
          </a:xfrm>
          <a:prstGeom prst="rect">
            <a:avLst/>
          </a:prstGeom>
          <a:noFill/>
        </p:spPr>
        <p:txBody>
          <a:bodyPr wrap="square" rtlCol="0">
            <a:spAutoFit/>
          </a:bodyPr>
          <a:lstStyle/>
          <a:p>
            <a:pPr eaLnBrk="1"/>
            <a:r>
              <a:rPr lang="fr-FR" altLang="de-DE" sz="2000" dirty="0"/>
              <a:t>Définition d’une </a:t>
            </a:r>
            <a:r>
              <a:rPr lang="fr-FR" altLang="de-DE" sz="2000" b="1" i="1" dirty="0">
                <a:solidFill>
                  <a:srgbClr val="0070C0"/>
                </a:solidFill>
                <a:ea typeface="Helvetica Neue"/>
                <a:cs typeface="Helvetica Neue"/>
                <a:sym typeface="Helvetica Neue"/>
              </a:rPr>
              <a:t>mole</a:t>
            </a:r>
            <a:r>
              <a:rPr lang="fr-FR" altLang="de-DE" sz="2000" dirty="0"/>
              <a:t> d’atomes d’un élément (avant 2019):</a:t>
            </a:r>
          </a:p>
          <a:p>
            <a:pPr eaLnBrk="1"/>
            <a:r>
              <a:rPr lang="fr-FR" altLang="de-DE" sz="2000" dirty="0"/>
              <a:t>même </a:t>
            </a:r>
            <a:r>
              <a:rPr lang="fr-FR" altLang="de-DE" sz="2000" u="sng" dirty="0"/>
              <a:t>nombre</a:t>
            </a:r>
            <a:r>
              <a:rPr lang="fr-FR" altLang="de-DE" sz="2000" dirty="0"/>
              <a:t> d’atomes que </a:t>
            </a:r>
            <a:r>
              <a:rPr lang="fr-FR" altLang="de-DE" sz="2000" dirty="0">
                <a:ea typeface="Helvetica Neue"/>
                <a:cs typeface="Helvetica Neue"/>
                <a:sym typeface="Helvetica Neue"/>
              </a:rPr>
              <a:t>1</a:t>
            </a:r>
            <a:r>
              <a:rPr lang="fr-FR" altLang="de-DE" sz="2000" dirty="0"/>
              <a:t>2 g exactement de </a:t>
            </a:r>
            <a:r>
              <a:rPr lang="fr-FR" altLang="de-DE" sz="2000" baseline="32000" dirty="0">
                <a:ea typeface="Helvetica Neue"/>
                <a:cs typeface="Helvetica Neue"/>
                <a:sym typeface="Helvetica Neue"/>
              </a:rPr>
              <a:t>1</a:t>
            </a:r>
            <a:r>
              <a:rPr lang="fr-FR" altLang="de-DE" sz="2000" baseline="32000" dirty="0"/>
              <a:t>2</a:t>
            </a:r>
            <a:r>
              <a:rPr lang="fr-FR" altLang="de-DE" sz="2000" dirty="0"/>
              <a:t>C pur.</a:t>
            </a:r>
          </a:p>
          <a:p>
            <a:pPr eaLnBrk="1"/>
            <a:endParaRPr lang="fr-FR" altLang="de-DE" sz="2000" dirty="0"/>
          </a:p>
          <a:p>
            <a:r>
              <a:rPr lang="fr-FR" altLang="de-DE" sz="2000" dirty="0">
                <a:sym typeface="Wingdings" panose="05000000000000000000" pitchFamily="2" charset="2"/>
              </a:rPr>
              <a:t></a:t>
            </a:r>
            <a:r>
              <a:rPr lang="fr-FR" altLang="de-DE" sz="2000" b="1" i="1" dirty="0">
                <a:solidFill>
                  <a:srgbClr val="0070C0"/>
                </a:solidFill>
                <a:ea typeface="Helvetica Neue"/>
                <a:cs typeface="Helvetica Neue"/>
                <a:sym typeface="Helvetica Neue"/>
              </a:rPr>
              <a:t>nombre</a:t>
            </a:r>
            <a:r>
              <a:rPr lang="fr-FR" altLang="de-DE" sz="2000" b="1" i="1" dirty="0">
                <a:ea typeface="Helvetica Neue"/>
                <a:cs typeface="Helvetica Neue"/>
                <a:sym typeface="Helvetica Neue"/>
              </a:rPr>
              <a:t> </a:t>
            </a:r>
            <a:r>
              <a:rPr lang="fr-FR" altLang="de-DE" sz="2000" b="1" i="1" dirty="0">
                <a:solidFill>
                  <a:srgbClr val="0070C0"/>
                </a:solidFill>
                <a:ea typeface="Helvetica Neue"/>
                <a:cs typeface="Helvetica Neue"/>
                <a:sym typeface="Helvetica Neue"/>
              </a:rPr>
              <a:t>d’Avogadro</a:t>
            </a:r>
            <a:r>
              <a:rPr lang="fr-FR" altLang="de-DE" sz="2000" b="1" i="1" dirty="0">
                <a:ea typeface="Helvetica Neue"/>
                <a:cs typeface="Helvetica Neue"/>
                <a:sym typeface="Helvetica Neue"/>
              </a:rPr>
              <a:t> </a:t>
            </a:r>
            <a:r>
              <a:rPr lang="fr-FR" altLang="de-DE" sz="2000" i="1" dirty="0">
                <a:solidFill>
                  <a:srgbClr val="0070C0"/>
                </a:solidFill>
                <a:ea typeface="Helvetica Neue"/>
                <a:cs typeface="Helvetica Neue"/>
                <a:sym typeface="Helvetica Neue"/>
              </a:rPr>
              <a:t>𝓝</a:t>
            </a:r>
            <a:r>
              <a:rPr lang="fr-FR" altLang="de-DE" sz="2000" b="1" i="1" baseline="-6000" dirty="0">
                <a:solidFill>
                  <a:srgbClr val="0070C0"/>
                </a:solidFill>
                <a:ea typeface="Helvetica Neue"/>
                <a:cs typeface="Helvetica Neue"/>
                <a:sym typeface="Helvetica Neue"/>
              </a:rPr>
              <a:t>A</a:t>
            </a:r>
            <a:r>
              <a:rPr lang="fr-FR" altLang="de-DE" sz="2000" dirty="0">
                <a:solidFill>
                  <a:srgbClr val="0070C0"/>
                </a:solidFill>
              </a:rPr>
              <a:t> </a:t>
            </a:r>
            <a:r>
              <a:rPr lang="fr-FR" altLang="de-DE" sz="2000" dirty="0"/>
              <a:t>. </a:t>
            </a:r>
          </a:p>
          <a:p>
            <a:endParaRPr lang="fr-FR" altLang="de-DE" sz="2000" dirty="0"/>
          </a:p>
          <a:p>
            <a:r>
              <a:rPr lang="fr-FR" altLang="de-DE" sz="2000" i="1" dirty="0">
                <a:solidFill>
                  <a:srgbClr val="0070C0"/>
                </a:solidFill>
                <a:ea typeface="Helvetica Neue"/>
                <a:cs typeface="Helvetica Neue"/>
                <a:sym typeface="Helvetica Neue"/>
              </a:rPr>
              <a:t>𝓝</a:t>
            </a:r>
            <a:r>
              <a:rPr lang="fr-FR" altLang="de-DE" sz="2000" b="1" i="1" baseline="-6000" dirty="0">
                <a:solidFill>
                  <a:srgbClr val="0070C0"/>
                </a:solidFill>
                <a:ea typeface="Helvetica Neue"/>
                <a:cs typeface="Helvetica Neue"/>
                <a:sym typeface="Helvetica Neue"/>
              </a:rPr>
              <a:t>A</a:t>
            </a:r>
            <a:r>
              <a:rPr lang="fr-FR" altLang="de-DE" sz="2000" b="1" dirty="0">
                <a:solidFill>
                  <a:srgbClr val="0070C0"/>
                </a:solidFill>
                <a:ea typeface="Helvetica Neue"/>
                <a:cs typeface="Helvetica Neue"/>
                <a:sym typeface="Helvetica Neue"/>
              </a:rPr>
              <a:t> </a:t>
            </a:r>
            <a:r>
              <a:rPr lang="fr-FR" altLang="de-DE" sz="2000" dirty="0">
                <a:ea typeface="Helvetica Neue"/>
                <a:cs typeface="Helvetica Neue"/>
                <a:sym typeface="Helvetica Neue"/>
              </a:rPr>
              <a:t>= 6.02214076 × 10</a:t>
            </a:r>
            <a:r>
              <a:rPr lang="fr-FR" altLang="de-DE" sz="2000" baseline="32000" dirty="0">
                <a:ea typeface="Helvetica Neue"/>
                <a:cs typeface="Helvetica Neue"/>
                <a:sym typeface="Helvetica Neue"/>
              </a:rPr>
              <a:t>23</a:t>
            </a:r>
            <a:r>
              <a:rPr lang="fr-FR" altLang="de-DE" sz="2000" dirty="0"/>
              <a:t> mol</a:t>
            </a:r>
            <a:r>
              <a:rPr lang="fr-FR" altLang="de-DE" sz="2000" baseline="32000" dirty="0"/>
              <a:t>–</a:t>
            </a:r>
            <a:r>
              <a:rPr lang="fr-FR" altLang="de-DE" sz="2000" baseline="32000" dirty="0">
                <a:ea typeface="Helvetica Neue"/>
                <a:cs typeface="Helvetica Neue"/>
                <a:sym typeface="Helvetica Neue"/>
              </a:rPr>
              <a:t>1  </a:t>
            </a:r>
            <a:r>
              <a:rPr lang="fr-FR" altLang="de-DE" sz="2000" dirty="0"/>
              <a:t>(Perrin, </a:t>
            </a:r>
            <a:r>
              <a:rPr lang="fr-FR" altLang="de-DE" sz="2000" dirty="0">
                <a:ea typeface="Helvetica Neue"/>
                <a:cs typeface="Helvetica Neue"/>
                <a:sym typeface="Helvetica Neue"/>
              </a:rPr>
              <a:t>1</a:t>
            </a:r>
            <a:r>
              <a:rPr lang="fr-FR" altLang="de-DE" sz="2000" dirty="0"/>
              <a:t>908)</a:t>
            </a:r>
          </a:p>
        </p:txBody>
      </p:sp>
      <p:sp>
        <p:nvSpPr>
          <p:cNvPr id="10" name="Line 8">
            <a:extLst>
              <a:ext uri="{FF2B5EF4-FFF2-40B4-BE49-F238E27FC236}">
                <a16:creationId xmlns:a16="http://schemas.microsoft.com/office/drawing/2014/main" id="{F2676222-2F2A-4C40-B015-48DD2212C092}"/>
              </a:ext>
            </a:extLst>
          </p:cNvPr>
          <p:cNvSpPr>
            <a:spLocks noChangeShapeType="1"/>
          </p:cNvSpPr>
          <p:nvPr/>
        </p:nvSpPr>
        <p:spPr bwMode="auto">
          <a:xfrm>
            <a:off x="6226947" y="3949043"/>
            <a:ext cx="3390165" cy="0"/>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eaLnBrk="1">
              <a:defRPr/>
            </a:pPr>
            <a:endParaRPr lang="fr-FR" altLang="de-DE" sz="40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11" name="TextBox 10">
            <a:extLst>
              <a:ext uri="{FF2B5EF4-FFF2-40B4-BE49-F238E27FC236}">
                <a16:creationId xmlns:a16="http://schemas.microsoft.com/office/drawing/2014/main" id="{9132F98C-0996-499B-97D3-C018EBCB17F8}"/>
              </a:ext>
            </a:extLst>
          </p:cNvPr>
          <p:cNvSpPr txBox="1"/>
          <p:nvPr/>
        </p:nvSpPr>
        <p:spPr>
          <a:xfrm>
            <a:off x="225972" y="3569911"/>
            <a:ext cx="11740055" cy="3170099"/>
          </a:xfrm>
          <a:prstGeom prst="rect">
            <a:avLst/>
          </a:prstGeom>
          <a:noFill/>
        </p:spPr>
        <p:txBody>
          <a:bodyPr wrap="square" rtlCol="0">
            <a:spAutoFit/>
          </a:bodyPr>
          <a:lstStyle/>
          <a:p>
            <a:pPr eaLnBrk="1"/>
            <a:r>
              <a:rPr lang="fr-FR" altLang="de-DE" sz="2000" dirty="0"/>
              <a:t>Masse de </a:t>
            </a:r>
            <a:r>
              <a:rPr lang="fr-FR" altLang="de-DE" sz="2000" dirty="0">
                <a:ea typeface="Helvetica Neue"/>
                <a:cs typeface="Helvetica Neue"/>
                <a:sym typeface="Helvetica Neue"/>
              </a:rPr>
              <a:t>1</a:t>
            </a:r>
            <a:r>
              <a:rPr lang="fr-FR" altLang="de-DE" sz="2000" dirty="0"/>
              <a:t> mole d’atomes </a:t>
            </a:r>
            <a:r>
              <a:rPr lang="fr-FR" altLang="de-DE" sz="2000" baseline="32000" dirty="0">
                <a:ea typeface="Helvetica Neue"/>
                <a:cs typeface="Helvetica Neue"/>
                <a:sym typeface="Helvetica Neue"/>
              </a:rPr>
              <a:t>1</a:t>
            </a:r>
            <a:r>
              <a:rPr lang="fr-FR" altLang="de-DE" sz="2000" baseline="32000" dirty="0"/>
              <a:t>2</a:t>
            </a:r>
            <a:r>
              <a:rPr lang="fr-FR" altLang="de-DE" sz="2000" dirty="0"/>
              <a:t>C = </a:t>
            </a:r>
            <a:r>
              <a:rPr lang="fr-FR" altLang="de-DE" sz="2000" i="1" dirty="0">
                <a:ea typeface="Helvetica Neue"/>
                <a:cs typeface="Helvetica Neue"/>
                <a:sym typeface="Helvetica Neue"/>
              </a:rPr>
              <a:t>𝒩</a:t>
            </a:r>
            <a:r>
              <a:rPr lang="fr-FR" altLang="de-DE" sz="2000" i="1" baseline="-6000" dirty="0"/>
              <a:t>A</a:t>
            </a:r>
            <a:r>
              <a:rPr lang="fr-FR" altLang="de-DE" sz="2000" dirty="0"/>
              <a:t> x masse de </a:t>
            </a:r>
            <a:r>
              <a:rPr lang="fr-FR" altLang="de-DE" sz="2000" dirty="0">
                <a:ea typeface="Helvetica Neue"/>
                <a:cs typeface="Helvetica Neue"/>
                <a:sym typeface="Helvetica Neue"/>
              </a:rPr>
              <a:t>1</a:t>
            </a:r>
            <a:r>
              <a:rPr lang="fr-FR" altLang="de-DE" sz="2000" dirty="0"/>
              <a:t> atome </a:t>
            </a:r>
            <a:r>
              <a:rPr lang="fr-FR" altLang="de-DE" sz="2000" baseline="32000" dirty="0">
                <a:ea typeface="Helvetica Neue"/>
                <a:cs typeface="Helvetica Neue"/>
                <a:sym typeface="Helvetica Neue"/>
              </a:rPr>
              <a:t>1</a:t>
            </a:r>
            <a:r>
              <a:rPr lang="fr-FR" altLang="de-DE" sz="2000" baseline="32000" dirty="0"/>
              <a:t>2</a:t>
            </a:r>
            <a:r>
              <a:rPr lang="fr-FR" altLang="de-DE" sz="2000" dirty="0"/>
              <a:t>C = </a:t>
            </a:r>
            <a:r>
              <a:rPr lang="fr-FR" altLang="de-DE" sz="2000" i="1" dirty="0">
                <a:ea typeface="Helvetica Neue"/>
                <a:cs typeface="Helvetica Neue"/>
                <a:sym typeface="Helvetica Neue"/>
              </a:rPr>
              <a:t>𝒩</a:t>
            </a:r>
            <a:r>
              <a:rPr lang="fr-FR" altLang="de-DE" sz="2000" i="1" baseline="-6000" dirty="0"/>
              <a:t>A</a:t>
            </a:r>
            <a:r>
              <a:rPr lang="fr-FR" altLang="de-DE" sz="2000" dirty="0"/>
              <a:t> x </a:t>
            </a:r>
            <a:r>
              <a:rPr lang="fr-FR" altLang="de-DE" sz="2000" dirty="0">
                <a:ea typeface="Helvetica Neue"/>
                <a:cs typeface="Helvetica Neue"/>
                <a:sym typeface="Helvetica Neue"/>
              </a:rPr>
              <a:t>1</a:t>
            </a:r>
            <a:r>
              <a:rPr lang="fr-FR" altLang="de-DE" sz="2000" dirty="0"/>
              <a:t>2 </a:t>
            </a:r>
            <a:r>
              <a:rPr lang="fr-FR" altLang="de-DE" sz="2000" dirty="0" err="1"/>
              <a:t>u.m.a</a:t>
            </a:r>
            <a:r>
              <a:rPr lang="fr-FR" altLang="de-DE" sz="2000" dirty="0"/>
              <a:t>. = </a:t>
            </a:r>
            <a:r>
              <a:rPr lang="fr-FR" altLang="de-DE" sz="2000" dirty="0">
                <a:ea typeface="Helvetica Neue"/>
                <a:cs typeface="Helvetica Neue"/>
                <a:sym typeface="Helvetica Neue"/>
              </a:rPr>
              <a:t>1</a:t>
            </a:r>
            <a:r>
              <a:rPr lang="fr-FR" altLang="de-DE" sz="2000" dirty="0"/>
              <a:t>2,00000 g .</a:t>
            </a:r>
          </a:p>
          <a:p>
            <a:pPr eaLnBrk="1"/>
            <a:endParaRPr lang="fr-FR" altLang="de-DE" sz="2000" dirty="0"/>
          </a:p>
          <a:p>
            <a:pPr eaLnBrk="1"/>
            <a:r>
              <a:rPr lang="fr-FR" altLang="de-DE" sz="2000" dirty="0"/>
              <a:t>Depuis le 20 mai 20</a:t>
            </a:r>
            <a:r>
              <a:rPr lang="fr-FR" altLang="de-DE" sz="2000" dirty="0">
                <a:ea typeface="Helvetica Neue"/>
                <a:cs typeface="Helvetica Neue"/>
                <a:sym typeface="Helvetica Neue"/>
              </a:rPr>
              <a:t>1</a:t>
            </a:r>
            <a:r>
              <a:rPr lang="fr-FR" altLang="de-DE" sz="2000" dirty="0"/>
              <a:t>9,  </a:t>
            </a:r>
            <a:r>
              <a:rPr lang="fr-FR" altLang="de-DE" sz="2000" i="1" dirty="0">
                <a:ea typeface="Helvetica Neue"/>
                <a:cs typeface="Helvetica Neue"/>
                <a:sym typeface="Helvetica Neue"/>
              </a:rPr>
              <a:t>𝒩</a:t>
            </a:r>
            <a:r>
              <a:rPr lang="fr-FR" altLang="de-DE" sz="2000" i="1" baseline="-6000" dirty="0"/>
              <a:t>A</a:t>
            </a:r>
            <a:r>
              <a:rPr lang="fr-FR" altLang="de-DE" sz="2000" dirty="0"/>
              <a:t> est une </a:t>
            </a:r>
            <a:r>
              <a:rPr lang="fr-FR" altLang="de-DE" sz="2000" u="sng" dirty="0"/>
              <a:t>constante fixe</a:t>
            </a:r>
            <a:r>
              <a:rPr lang="fr-FR" altLang="de-DE" sz="2000" dirty="0"/>
              <a:t>:</a:t>
            </a:r>
          </a:p>
          <a:p>
            <a:pPr eaLnBrk="1"/>
            <a:r>
              <a:rPr lang="fr-FR" altLang="de-DE" sz="2000" dirty="0">
                <a:ea typeface="Helvetica Neue"/>
                <a:cs typeface="Helvetica Neue"/>
                <a:sym typeface="Helvetica Neue"/>
              </a:rPr>
              <a:t>1</a:t>
            </a:r>
            <a:r>
              <a:rPr lang="fr-FR" altLang="de-DE" sz="2000" dirty="0"/>
              <a:t> </a:t>
            </a:r>
            <a:r>
              <a:rPr lang="fr-FR" altLang="de-DE" sz="2000" dirty="0" err="1"/>
              <a:t>u.m.a</a:t>
            </a:r>
            <a:r>
              <a:rPr lang="fr-FR" altLang="de-DE" sz="2000" dirty="0"/>
              <a:t> = ( </a:t>
            </a:r>
            <a:r>
              <a:rPr lang="fr-FR" altLang="de-DE" sz="2000" dirty="0">
                <a:ea typeface="Helvetica Neue"/>
                <a:cs typeface="Helvetica Neue"/>
                <a:sym typeface="Helvetica Neue"/>
              </a:rPr>
              <a:t>1</a:t>
            </a:r>
            <a:r>
              <a:rPr lang="fr-FR" altLang="de-DE" sz="2000" dirty="0"/>
              <a:t>/</a:t>
            </a:r>
            <a:r>
              <a:rPr lang="fr-FR" altLang="de-DE" sz="2000" i="1" dirty="0">
                <a:ea typeface="Helvetica Neue"/>
                <a:cs typeface="Helvetica Neue"/>
                <a:sym typeface="Helvetica Neue"/>
              </a:rPr>
              <a:t>𝒩</a:t>
            </a:r>
            <a:r>
              <a:rPr lang="fr-FR" altLang="de-DE" sz="2000" i="1" baseline="-6000" dirty="0"/>
              <a:t>A </a:t>
            </a:r>
            <a:r>
              <a:rPr lang="fr-FR" altLang="de-DE" sz="2000" i="1" dirty="0"/>
              <a:t>)</a:t>
            </a:r>
            <a:r>
              <a:rPr lang="fr-FR" altLang="de-DE" sz="2000" dirty="0"/>
              <a:t> g = (</a:t>
            </a:r>
            <a:r>
              <a:rPr lang="fr-FR" altLang="de-DE" sz="2000" dirty="0">
                <a:ea typeface="Helvetica Neue"/>
                <a:cs typeface="Helvetica Neue"/>
                <a:sym typeface="Helvetica Neue"/>
              </a:rPr>
              <a:t>1</a:t>
            </a:r>
            <a:r>
              <a:rPr lang="fr-FR" altLang="de-DE" sz="2000" dirty="0"/>
              <a:t>/ 6.022 x </a:t>
            </a:r>
            <a:r>
              <a:rPr lang="fr-FR" altLang="de-DE" sz="2000" dirty="0">
                <a:ea typeface="Helvetica Neue"/>
                <a:cs typeface="Helvetica Neue"/>
                <a:sym typeface="Helvetica Neue"/>
              </a:rPr>
              <a:t>1</a:t>
            </a:r>
            <a:r>
              <a:rPr lang="fr-FR" altLang="de-DE" sz="2000" dirty="0"/>
              <a:t>0</a:t>
            </a:r>
            <a:r>
              <a:rPr lang="fr-FR" altLang="de-DE" sz="2000" baseline="32000" dirty="0"/>
              <a:t>23</a:t>
            </a:r>
            <a:r>
              <a:rPr lang="fr-FR" altLang="de-DE" sz="2000" dirty="0"/>
              <a:t>) g = </a:t>
            </a:r>
            <a:r>
              <a:rPr lang="fr-FR" altLang="de-DE" sz="2000" dirty="0">
                <a:ea typeface="Helvetica Neue"/>
                <a:cs typeface="Helvetica Neue"/>
                <a:sym typeface="Helvetica Neue"/>
              </a:rPr>
              <a:t>1</a:t>
            </a:r>
            <a:r>
              <a:rPr lang="fr-FR" altLang="de-DE" sz="2000" dirty="0"/>
              <a:t>.6605 x </a:t>
            </a:r>
            <a:r>
              <a:rPr lang="fr-FR" altLang="de-DE" sz="2000" dirty="0">
                <a:ea typeface="Helvetica Neue"/>
                <a:cs typeface="Helvetica Neue"/>
                <a:sym typeface="Helvetica Neue"/>
              </a:rPr>
              <a:t>1</a:t>
            </a:r>
            <a:r>
              <a:rPr lang="fr-FR" altLang="de-DE" sz="2000" dirty="0"/>
              <a:t>0</a:t>
            </a:r>
            <a:r>
              <a:rPr lang="fr-FR" altLang="de-DE" sz="2000" baseline="32000" dirty="0"/>
              <a:t>–24</a:t>
            </a:r>
            <a:r>
              <a:rPr lang="fr-FR" altLang="de-DE" sz="2000" dirty="0"/>
              <a:t> g</a:t>
            </a:r>
          </a:p>
          <a:p>
            <a:pPr eaLnBrk="1"/>
            <a:endParaRPr lang="fr-FR" altLang="de-DE" sz="2000" dirty="0"/>
          </a:p>
          <a:p>
            <a:pPr eaLnBrk="1"/>
            <a:r>
              <a:rPr lang="fr-FR" altLang="de-DE" sz="2000" dirty="0"/>
              <a:t>La masse </a:t>
            </a:r>
            <a:r>
              <a:rPr lang="fr-FR" altLang="de-DE" sz="2000" i="1" dirty="0"/>
              <a:t>M</a:t>
            </a:r>
            <a:r>
              <a:rPr lang="fr-FR" altLang="de-DE" sz="2000" dirty="0"/>
              <a:t> d’une mole d’un élément est appelée la </a:t>
            </a:r>
            <a:r>
              <a:rPr lang="fr-FR" altLang="de-DE" sz="2000" b="1" i="1" dirty="0">
                <a:solidFill>
                  <a:srgbClr val="0070C0"/>
                </a:solidFill>
                <a:ea typeface="Helvetica Neue"/>
                <a:cs typeface="Helvetica Neue"/>
                <a:sym typeface="Helvetica Neue"/>
              </a:rPr>
              <a:t>masse molaire</a:t>
            </a:r>
            <a:r>
              <a:rPr lang="fr-FR" altLang="de-DE" sz="2000" dirty="0">
                <a:solidFill>
                  <a:srgbClr val="0070C0"/>
                </a:solidFill>
              </a:rPr>
              <a:t> </a:t>
            </a:r>
            <a:r>
              <a:rPr lang="fr-FR" altLang="de-DE" sz="2000" dirty="0"/>
              <a:t>d’un élément</a:t>
            </a:r>
          </a:p>
          <a:p>
            <a:pPr eaLnBrk="1"/>
            <a:r>
              <a:rPr lang="fr-FR" altLang="de-DE" sz="2000" dirty="0"/>
              <a:t>Elle a pour unité des grammes par mole: [ g</a:t>
            </a:r>
            <a:r>
              <a:rPr lang="fr-FR" altLang="de-DE" sz="2000" dirty="0">
                <a:ea typeface="Apple Symbols"/>
                <a:cs typeface="Apple Symbols"/>
                <a:sym typeface="Apple Symbols"/>
              </a:rPr>
              <a:t> </a:t>
            </a:r>
            <a:r>
              <a:rPr lang="fr-FR" altLang="de-DE" sz="2000" dirty="0"/>
              <a:t>mol</a:t>
            </a:r>
            <a:r>
              <a:rPr lang="fr-FR" altLang="de-DE" sz="2000" baseline="32000" dirty="0"/>
              <a:t>–</a:t>
            </a:r>
            <a:r>
              <a:rPr lang="fr-FR" altLang="de-DE" sz="2000" baseline="32000" dirty="0">
                <a:ea typeface="Helvetica Neue"/>
                <a:cs typeface="Helvetica Neue"/>
                <a:sym typeface="Helvetica Neue"/>
              </a:rPr>
              <a:t>1 </a:t>
            </a:r>
            <a:r>
              <a:rPr lang="fr-FR" altLang="de-DE" sz="2000" dirty="0"/>
              <a:t>]</a:t>
            </a:r>
          </a:p>
          <a:p>
            <a:pPr eaLnBrk="1"/>
            <a:endParaRPr lang="fr-FR" altLang="de-DE" sz="2000" dirty="0"/>
          </a:p>
          <a:p>
            <a:pPr eaLnBrk="1"/>
            <a:r>
              <a:rPr lang="fr-FR" altLang="de-DE" sz="2000" dirty="0"/>
              <a:t>La masse molaire d’un élément E ne doit pas être confondue avec la </a:t>
            </a:r>
            <a:r>
              <a:rPr lang="fr-FR" altLang="de-DE" sz="2000" b="1" i="1" dirty="0">
                <a:solidFill>
                  <a:srgbClr val="0070C0"/>
                </a:solidFill>
                <a:ea typeface="Helvetica Neue"/>
                <a:cs typeface="Helvetica Neue"/>
                <a:sym typeface="Helvetica Neue"/>
              </a:rPr>
              <a:t>masse atomique relative</a:t>
            </a:r>
            <a:r>
              <a:rPr lang="fr-FR" altLang="de-DE" sz="2000" dirty="0">
                <a:solidFill>
                  <a:srgbClr val="0070C0"/>
                </a:solidFill>
              </a:rPr>
              <a:t> </a:t>
            </a:r>
            <a:r>
              <a:rPr lang="fr-FR" altLang="de-DE" sz="2000" i="1" dirty="0"/>
              <a:t>u(E)</a:t>
            </a:r>
            <a:r>
              <a:rPr lang="fr-FR" altLang="de-DE" sz="2000" dirty="0"/>
              <a:t> = </a:t>
            </a:r>
            <a:r>
              <a:rPr lang="fr-FR" altLang="de-DE" sz="2000" i="1" dirty="0"/>
              <a:t>m(E)</a:t>
            </a:r>
            <a:r>
              <a:rPr lang="fr-FR" altLang="de-DE" sz="2000" dirty="0"/>
              <a:t> / </a:t>
            </a:r>
            <a:r>
              <a:rPr lang="fr-FR" altLang="de-DE" sz="2000" dirty="0">
                <a:ea typeface="Helvetica Neue"/>
                <a:cs typeface="Helvetica Neue"/>
                <a:sym typeface="Helvetica Neue"/>
              </a:rPr>
              <a:t>1</a:t>
            </a:r>
            <a:r>
              <a:rPr lang="fr-FR" altLang="de-DE" sz="2000" dirty="0"/>
              <a:t> </a:t>
            </a:r>
            <a:r>
              <a:rPr lang="fr-FR" altLang="de-DE" sz="2000" dirty="0" err="1"/>
              <a:t>u.m.a</a:t>
            </a:r>
            <a:r>
              <a:rPr lang="fr-FR" altLang="de-DE" sz="2000" dirty="0"/>
              <a:t> [ - ] qui est sans unité.</a:t>
            </a:r>
          </a:p>
        </p:txBody>
      </p:sp>
    </p:spTree>
    <p:extLst>
      <p:ext uri="{BB962C8B-B14F-4D97-AF65-F5344CB8AC3E}">
        <p14:creationId xmlns:p14="http://schemas.microsoft.com/office/powerpoint/2010/main" val="4034026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53AD-1565-4CF1-B801-56295929B388}"/>
              </a:ext>
            </a:extLst>
          </p:cNvPr>
          <p:cNvSpPr>
            <a:spLocks noGrp="1"/>
          </p:cNvSpPr>
          <p:nvPr>
            <p:ph type="title"/>
          </p:nvPr>
        </p:nvSpPr>
        <p:spPr/>
        <p:txBody>
          <a:bodyPr/>
          <a:lstStyle/>
          <a:p>
            <a:r>
              <a:rPr lang="fr-CH" noProof="0" dirty="0"/>
              <a:t>Isotopes</a:t>
            </a:r>
          </a:p>
        </p:txBody>
      </p:sp>
      <p:sp>
        <p:nvSpPr>
          <p:cNvPr id="4" name="Slide Number Placeholder 3">
            <a:extLst>
              <a:ext uri="{FF2B5EF4-FFF2-40B4-BE49-F238E27FC236}">
                <a16:creationId xmlns:a16="http://schemas.microsoft.com/office/drawing/2014/main" id="{CD2A4B08-54D9-46AB-ACE3-8BBFF88B3F99}"/>
              </a:ext>
            </a:extLst>
          </p:cNvPr>
          <p:cNvSpPr>
            <a:spLocks noGrp="1"/>
          </p:cNvSpPr>
          <p:nvPr>
            <p:ph type="sldNum" sz="quarter" idx="12"/>
          </p:nvPr>
        </p:nvSpPr>
        <p:spPr/>
        <p:txBody>
          <a:bodyPr/>
          <a:lstStyle/>
          <a:p>
            <a:fld id="{4433E520-1D85-46A9-8BDE-2062695E2DA8}" type="slidenum">
              <a:rPr lang="fr-FR" smtClean="0"/>
              <a:t>8</a:t>
            </a:fld>
            <a:endParaRPr lang="fr-FR" dirty="0"/>
          </a:p>
        </p:txBody>
      </p:sp>
      <p:sp>
        <p:nvSpPr>
          <p:cNvPr id="5" name="Rectangle 3">
            <a:extLst>
              <a:ext uri="{FF2B5EF4-FFF2-40B4-BE49-F238E27FC236}">
                <a16:creationId xmlns:a16="http://schemas.microsoft.com/office/drawing/2014/main" id="{CD1BC449-C75E-42CE-A96C-AE625E607725}"/>
              </a:ext>
            </a:extLst>
          </p:cNvPr>
          <p:cNvSpPr>
            <a:spLocks/>
          </p:cNvSpPr>
          <p:nvPr/>
        </p:nvSpPr>
        <p:spPr bwMode="auto">
          <a:xfrm>
            <a:off x="1386179" y="3302258"/>
            <a:ext cx="774700" cy="963237"/>
          </a:xfrm>
          <a:prstGeom prst="rect">
            <a:avLst/>
          </a:prstGeom>
          <a:solidFill>
            <a:srgbClr val="9CB9C9">
              <a:alpha val="65999"/>
            </a:srgbClr>
          </a:solidFill>
          <a:ln w="25400" cap="flat" cmpd="sng">
            <a:solidFill>
              <a:srgbClr val="77B1C6">
                <a:alpha val="65999"/>
              </a:srgbClr>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eaLnBrk="1">
              <a:defRPr/>
            </a:pPr>
            <a:endParaRPr lang="fr-FR" altLang="de-DE" sz="4000" dirty="0">
              <a:solidFill>
                <a:srgbClr val="FFFFFF"/>
              </a:solidFill>
              <a:effectLst>
                <a:outerShdw blurRad="38100" dist="38100" dir="2700000" algn="tl">
                  <a:srgbClr val="000000"/>
                </a:outerShdw>
              </a:effectLst>
              <a:latin typeface="Gill Sans" charset="0"/>
              <a:ea typeface="Gill Sans" charset="0"/>
              <a:cs typeface="Gill Sans" charset="0"/>
              <a:sym typeface="Gill Sans" charset="0"/>
            </a:endParaRPr>
          </a:p>
        </p:txBody>
      </p:sp>
      <p:sp>
        <p:nvSpPr>
          <p:cNvPr id="6" name="Text Box 4">
            <a:extLst>
              <a:ext uri="{FF2B5EF4-FFF2-40B4-BE49-F238E27FC236}">
                <a16:creationId xmlns:a16="http://schemas.microsoft.com/office/drawing/2014/main" id="{55E5D9A5-0E77-45A0-96B1-044CD74B104B}"/>
              </a:ext>
            </a:extLst>
          </p:cNvPr>
          <p:cNvSpPr txBox="1">
            <a:spLocks/>
          </p:cNvSpPr>
          <p:nvPr/>
        </p:nvSpPr>
        <p:spPr bwMode="auto">
          <a:xfrm>
            <a:off x="2569296" y="2742208"/>
            <a:ext cx="1576345" cy="841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eaLnBrk="1"/>
            <a:r>
              <a:rPr lang="fr-FR" altLang="de-DE" sz="2400" dirty="0"/>
              <a:t>Symbole de l’élément</a:t>
            </a:r>
          </a:p>
        </p:txBody>
      </p:sp>
      <p:sp>
        <p:nvSpPr>
          <p:cNvPr id="7" name="Text Box 5">
            <a:extLst>
              <a:ext uri="{FF2B5EF4-FFF2-40B4-BE49-F238E27FC236}">
                <a16:creationId xmlns:a16="http://schemas.microsoft.com/office/drawing/2014/main" id="{A15AF89C-E70A-48A1-A76E-8E42F6B0DA4A}"/>
              </a:ext>
            </a:extLst>
          </p:cNvPr>
          <p:cNvSpPr txBox="1">
            <a:spLocks/>
          </p:cNvSpPr>
          <p:nvPr/>
        </p:nvSpPr>
        <p:spPr bwMode="auto">
          <a:xfrm>
            <a:off x="327892" y="1775113"/>
            <a:ext cx="2958310" cy="841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eaLnBrk="1"/>
            <a:r>
              <a:rPr lang="fr-FR" altLang="de-DE" sz="2400" dirty="0"/>
              <a:t>Nombre de masse</a:t>
            </a:r>
          </a:p>
          <a:p>
            <a:pPr eaLnBrk="1"/>
            <a:r>
              <a:rPr lang="fr-FR" altLang="de-DE" sz="2400" dirty="0"/>
              <a:t>=  nombre de nucléons</a:t>
            </a:r>
          </a:p>
        </p:txBody>
      </p:sp>
      <p:sp>
        <p:nvSpPr>
          <p:cNvPr id="8" name="Text Box 6">
            <a:extLst>
              <a:ext uri="{FF2B5EF4-FFF2-40B4-BE49-F238E27FC236}">
                <a16:creationId xmlns:a16="http://schemas.microsoft.com/office/drawing/2014/main" id="{A94B1F07-EBB9-445A-822E-A69C976F5A2A}"/>
              </a:ext>
            </a:extLst>
          </p:cNvPr>
          <p:cNvSpPr txBox="1">
            <a:spLocks/>
          </p:cNvSpPr>
          <p:nvPr/>
        </p:nvSpPr>
        <p:spPr bwMode="auto">
          <a:xfrm>
            <a:off x="327892" y="4604796"/>
            <a:ext cx="2737160" cy="841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eaLnBrk="1"/>
            <a:r>
              <a:rPr lang="fr-FR" altLang="de-DE" sz="2400" dirty="0"/>
              <a:t>Numéro atomique</a:t>
            </a:r>
          </a:p>
          <a:p>
            <a:pPr eaLnBrk="1"/>
            <a:r>
              <a:rPr lang="fr-FR" altLang="de-DE" sz="2400" dirty="0"/>
              <a:t>= nombre de protons</a:t>
            </a:r>
          </a:p>
        </p:txBody>
      </p:sp>
      <p:sp>
        <p:nvSpPr>
          <p:cNvPr id="9" name="Text Box 7">
            <a:extLst>
              <a:ext uri="{FF2B5EF4-FFF2-40B4-BE49-F238E27FC236}">
                <a16:creationId xmlns:a16="http://schemas.microsoft.com/office/drawing/2014/main" id="{24AC373B-4483-4189-AE73-75237C5A5881}"/>
              </a:ext>
            </a:extLst>
          </p:cNvPr>
          <p:cNvSpPr txBox="1">
            <a:spLocks/>
          </p:cNvSpPr>
          <p:nvPr/>
        </p:nvSpPr>
        <p:spPr bwMode="auto">
          <a:xfrm>
            <a:off x="1795574" y="3391348"/>
            <a:ext cx="365485" cy="7489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dirty="0"/>
              <a:t>E</a:t>
            </a:r>
          </a:p>
        </p:txBody>
      </p:sp>
      <p:sp>
        <p:nvSpPr>
          <p:cNvPr id="10" name="Text Box 8">
            <a:extLst>
              <a:ext uri="{FF2B5EF4-FFF2-40B4-BE49-F238E27FC236}">
                <a16:creationId xmlns:a16="http://schemas.microsoft.com/office/drawing/2014/main" id="{F3929298-FC6C-4630-9B52-74DFC9FB1276}"/>
              </a:ext>
            </a:extLst>
          </p:cNvPr>
          <p:cNvSpPr txBox="1">
            <a:spLocks/>
          </p:cNvSpPr>
          <p:nvPr/>
        </p:nvSpPr>
        <p:spPr bwMode="auto">
          <a:xfrm>
            <a:off x="1507854" y="3275847"/>
            <a:ext cx="280526" cy="471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2400" dirty="0"/>
              <a:t>A</a:t>
            </a:r>
          </a:p>
        </p:txBody>
      </p:sp>
      <p:sp>
        <p:nvSpPr>
          <p:cNvPr id="11" name="Text Box 9">
            <a:extLst>
              <a:ext uri="{FF2B5EF4-FFF2-40B4-BE49-F238E27FC236}">
                <a16:creationId xmlns:a16="http://schemas.microsoft.com/office/drawing/2014/main" id="{BF09BD87-0669-4B5F-9284-74CD9FBDFC5D}"/>
              </a:ext>
            </a:extLst>
          </p:cNvPr>
          <p:cNvSpPr txBox="1">
            <a:spLocks/>
          </p:cNvSpPr>
          <p:nvPr/>
        </p:nvSpPr>
        <p:spPr bwMode="auto">
          <a:xfrm>
            <a:off x="1511986" y="3733047"/>
            <a:ext cx="246862" cy="471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2400" dirty="0"/>
              <a:t>Z</a:t>
            </a:r>
          </a:p>
        </p:txBody>
      </p:sp>
      <p:sp>
        <p:nvSpPr>
          <p:cNvPr id="12" name="Line 10">
            <a:extLst>
              <a:ext uri="{FF2B5EF4-FFF2-40B4-BE49-F238E27FC236}">
                <a16:creationId xmlns:a16="http://schemas.microsoft.com/office/drawing/2014/main" id="{F9249447-BB58-445C-8448-B9B19998C309}"/>
              </a:ext>
            </a:extLst>
          </p:cNvPr>
          <p:cNvSpPr>
            <a:spLocks noChangeShapeType="1"/>
          </p:cNvSpPr>
          <p:nvPr/>
        </p:nvSpPr>
        <p:spPr bwMode="auto">
          <a:xfrm flipH="1" flipV="1">
            <a:off x="1313466" y="2799701"/>
            <a:ext cx="236536" cy="560434"/>
          </a:xfrm>
          <a:prstGeom prst="line">
            <a:avLst/>
          </a:prstGeom>
          <a:noFill/>
          <a:ln w="38100">
            <a:solidFill>
              <a:srgbClr val="FF2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fr-FR" dirty="0"/>
          </a:p>
        </p:txBody>
      </p:sp>
      <p:sp>
        <p:nvSpPr>
          <p:cNvPr id="13" name="Line 11">
            <a:extLst>
              <a:ext uri="{FF2B5EF4-FFF2-40B4-BE49-F238E27FC236}">
                <a16:creationId xmlns:a16="http://schemas.microsoft.com/office/drawing/2014/main" id="{A012FA8E-34BB-4FC0-BC60-7DAB18CAE63F}"/>
              </a:ext>
            </a:extLst>
          </p:cNvPr>
          <p:cNvSpPr>
            <a:spLocks noChangeShapeType="1"/>
          </p:cNvSpPr>
          <p:nvPr/>
        </p:nvSpPr>
        <p:spPr bwMode="auto">
          <a:xfrm flipH="1">
            <a:off x="1237945" y="4160115"/>
            <a:ext cx="312736" cy="457200"/>
          </a:xfrm>
          <a:prstGeom prst="line">
            <a:avLst/>
          </a:prstGeom>
          <a:noFill/>
          <a:ln w="38100">
            <a:solidFill>
              <a:srgbClr val="FF2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fr-FR" dirty="0"/>
          </a:p>
        </p:txBody>
      </p:sp>
      <p:sp>
        <p:nvSpPr>
          <p:cNvPr id="14" name="Line 12">
            <a:extLst>
              <a:ext uri="{FF2B5EF4-FFF2-40B4-BE49-F238E27FC236}">
                <a16:creationId xmlns:a16="http://schemas.microsoft.com/office/drawing/2014/main" id="{35093007-344C-459A-ADB0-38563422F9A9}"/>
              </a:ext>
            </a:extLst>
          </p:cNvPr>
          <p:cNvSpPr>
            <a:spLocks noChangeShapeType="1"/>
          </p:cNvSpPr>
          <p:nvPr/>
        </p:nvSpPr>
        <p:spPr bwMode="auto">
          <a:xfrm flipV="1">
            <a:off x="2061857" y="3063801"/>
            <a:ext cx="406400" cy="440337"/>
          </a:xfrm>
          <a:prstGeom prst="line">
            <a:avLst/>
          </a:prstGeom>
          <a:noFill/>
          <a:ln w="38100">
            <a:solidFill>
              <a:srgbClr val="FF2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fr-FR" dirty="0"/>
          </a:p>
        </p:txBody>
      </p:sp>
      <p:graphicFrame>
        <p:nvGraphicFramePr>
          <p:cNvPr id="15" name="Group 13">
            <a:extLst>
              <a:ext uri="{FF2B5EF4-FFF2-40B4-BE49-F238E27FC236}">
                <a16:creationId xmlns:a16="http://schemas.microsoft.com/office/drawing/2014/main" id="{196A264C-6580-4E98-9125-23933D05FBA9}"/>
              </a:ext>
            </a:extLst>
          </p:cNvPr>
          <p:cNvGraphicFramePr>
            <a:graphicFrameLocks noGrp="1"/>
          </p:cNvGraphicFramePr>
          <p:nvPr>
            <p:extLst>
              <p:ext uri="{D42A27DB-BD31-4B8C-83A1-F6EECF244321}">
                <p14:modId xmlns:p14="http://schemas.microsoft.com/office/powerpoint/2010/main" val="1858325306"/>
              </p:ext>
            </p:extLst>
          </p:nvPr>
        </p:nvGraphicFramePr>
        <p:xfrm>
          <a:off x="4305496" y="2184321"/>
          <a:ext cx="7340600" cy="4056061"/>
        </p:xfrm>
        <a:graphic>
          <a:graphicData uri="http://schemas.openxmlformats.org/drawingml/2006/table">
            <a:tbl>
              <a:tblPr/>
              <a:tblGrid>
                <a:gridCol w="2449898">
                  <a:extLst>
                    <a:ext uri="{9D8B030D-6E8A-4147-A177-3AD203B41FA5}">
                      <a16:colId xmlns:a16="http://schemas.microsoft.com/office/drawing/2014/main" val="20000"/>
                    </a:ext>
                  </a:extLst>
                </a:gridCol>
                <a:gridCol w="2449898">
                  <a:extLst>
                    <a:ext uri="{9D8B030D-6E8A-4147-A177-3AD203B41FA5}">
                      <a16:colId xmlns:a16="http://schemas.microsoft.com/office/drawing/2014/main" val="20001"/>
                    </a:ext>
                  </a:extLst>
                </a:gridCol>
                <a:gridCol w="2440804">
                  <a:extLst>
                    <a:ext uri="{9D8B030D-6E8A-4147-A177-3AD203B41FA5}">
                      <a16:colId xmlns:a16="http://schemas.microsoft.com/office/drawing/2014/main" val="20002"/>
                    </a:ext>
                  </a:extLst>
                </a:gridCol>
              </a:tblGrid>
              <a:tr h="700751">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dirty="0" err="1">
                          <a:ln>
                            <a:noFill/>
                          </a:ln>
                          <a:solidFill>
                            <a:srgbClr val="000000"/>
                          </a:solidFill>
                          <a:effectLst>
                            <a:outerShdw blurRad="38100" dist="38100" dir="2700000" algn="tl">
                              <a:srgbClr val="FFFFFF"/>
                            </a:outerShdw>
                          </a:effectLst>
                          <a:latin typeface="+mn-lt"/>
                          <a:ea typeface="Gill Sans" charset="0"/>
                          <a:cs typeface="Gill Sans" charset="0"/>
                          <a:sym typeface="Gill Sans" charset="0"/>
                        </a:rPr>
                        <a:t>Noyau</a:t>
                      </a:r>
                      <a:endParaRPr kumimoji="0" lang="de-DE" altLang="de-DE" sz="2000" b="0" i="0" u="none" strike="noStrike" cap="none" normalizeH="0" baseline="0" dirty="0">
                        <a:ln>
                          <a:noFill/>
                        </a:ln>
                        <a:solidFill>
                          <a:srgbClr val="000000"/>
                        </a:solidFill>
                        <a:effectLst/>
                        <a:latin typeface="+mn-lt"/>
                        <a:ea typeface="+mn-ea" charset="0"/>
                        <a:cs typeface="+mn-ea" charset="0"/>
                        <a:sym typeface="Gill Sans" charset="0"/>
                      </a:endParaRPr>
                    </a:p>
                  </a:txBody>
                  <a:tcPr marL="38100" marR="38100" marT="38100" marB="381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solidFill>
                      <a:srgbClr val="9CB9C9">
                        <a:alpha val="65999"/>
                      </a:srgbClr>
                    </a:solid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dirty="0" err="1">
                          <a:ln>
                            <a:noFill/>
                          </a:ln>
                          <a:solidFill>
                            <a:srgbClr val="000000"/>
                          </a:solidFill>
                          <a:effectLst>
                            <a:outerShdw blurRad="38100" dist="38100" dir="2700000" algn="tl">
                              <a:srgbClr val="FFFFFF"/>
                            </a:outerShdw>
                          </a:effectLst>
                          <a:latin typeface="+mn-lt"/>
                          <a:ea typeface="Gill Sans" charset="0"/>
                          <a:cs typeface="Gill Sans" charset="0"/>
                          <a:sym typeface="Gill Sans" charset="0"/>
                        </a:rPr>
                        <a:t>Abondance</a:t>
                      </a:r>
                      <a:r>
                        <a:rPr kumimoji="0" lang="de-DE" altLang="de-DE" sz="2000" b="0" i="0" u="none" strike="noStrike" cap="none" normalizeH="0" baseline="0" dirty="0">
                          <a:ln>
                            <a:noFill/>
                          </a:ln>
                          <a:solidFill>
                            <a:srgbClr val="000000"/>
                          </a:solidFill>
                          <a:effectLst>
                            <a:outerShdw blurRad="38100" dist="38100" dir="2700000" algn="tl">
                              <a:srgbClr val="FFFFFF"/>
                            </a:outerShdw>
                          </a:effectLst>
                          <a:latin typeface="+mn-lt"/>
                          <a:ea typeface="Gill Sans" charset="0"/>
                          <a:cs typeface="Gill Sans" charset="0"/>
                          <a:sym typeface="Gill Sans" charset="0"/>
                        </a:rPr>
                        <a:t> </a:t>
                      </a:r>
                      <a:r>
                        <a:rPr kumimoji="0" lang="de-DE" altLang="de-DE" sz="2000" b="0" i="0" u="none" strike="noStrike" cap="none" normalizeH="0" baseline="0" dirty="0" err="1">
                          <a:ln>
                            <a:noFill/>
                          </a:ln>
                          <a:solidFill>
                            <a:srgbClr val="000000"/>
                          </a:solidFill>
                          <a:effectLst>
                            <a:outerShdw blurRad="38100" dist="38100" dir="2700000" algn="tl">
                              <a:srgbClr val="FFFFFF"/>
                            </a:outerShdw>
                          </a:effectLst>
                          <a:latin typeface="+mn-lt"/>
                          <a:ea typeface="Gill Sans" charset="0"/>
                          <a:cs typeface="Gill Sans" charset="0"/>
                          <a:sym typeface="Gill Sans" charset="0"/>
                        </a:rPr>
                        <a:t>naturelle</a:t>
                      </a:r>
                      <a:r>
                        <a:rPr kumimoji="0" lang="de-DE" altLang="de-DE" sz="2000" b="0" i="0" u="none" strike="noStrike" cap="none" normalizeH="0" baseline="0" dirty="0">
                          <a:ln>
                            <a:noFill/>
                          </a:ln>
                          <a:solidFill>
                            <a:srgbClr val="000000"/>
                          </a:solidFill>
                          <a:effectLst>
                            <a:outerShdw blurRad="38100" dist="38100" dir="2700000" algn="tl">
                              <a:srgbClr val="FFFFFF"/>
                            </a:outerShdw>
                          </a:effectLst>
                          <a:latin typeface="+mn-lt"/>
                          <a:ea typeface="Gill Sans" charset="0"/>
                          <a:cs typeface="Gill Sans" charset="0"/>
                          <a:sym typeface="Gill Sans" charset="0"/>
                        </a:rPr>
                        <a:t> </a:t>
                      </a:r>
                    </a:p>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dirty="0">
                          <a:ln>
                            <a:noFill/>
                          </a:ln>
                          <a:solidFill>
                            <a:srgbClr val="000000"/>
                          </a:solidFill>
                          <a:effectLst>
                            <a:outerShdw blurRad="38100" dist="38100" dir="2700000" algn="tl">
                              <a:srgbClr val="FFFFFF"/>
                            </a:outerShdw>
                          </a:effectLst>
                          <a:latin typeface="+mn-lt"/>
                          <a:ea typeface="Gill Sans" charset="0"/>
                          <a:cs typeface="Gill Sans" charset="0"/>
                          <a:sym typeface="Gill Sans" charset="0"/>
                        </a:rPr>
                        <a:t>[ % </a:t>
                      </a:r>
                      <a:r>
                        <a:rPr kumimoji="0" lang="de-DE" altLang="de-DE" sz="2000" b="0" i="0" u="none" strike="noStrike" cap="none" normalizeH="0" baseline="0" dirty="0" err="1">
                          <a:ln>
                            <a:noFill/>
                          </a:ln>
                          <a:solidFill>
                            <a:srgbClr val="000000"/>
                          </a:solidFill>
                          <a:effectLst>
                            <a:outerShdw blurRad="38100" dist="38100" dir="2700000" algn="tl">
                              <a:srgbClr val="FFFFFF"/>
                            </a:outerShdw>
                          </a:effectLst>
                          <a:latin typeface="+mn-lt"/>
                          <a:ea typeface="Gill Sans" charset="0"/>
                          <a:cs typeface="Gill Sans" charset="0"/>
                          <a:sym typeface="Gill Sans" charset="0"/>
                        </a:rPr>
                        <a:t>atomique</a:t>
                      </a:r>
                      <a:r>
                        <a:rPr kumimoji="0" lang="de-DE" altLang="de-DE" sz="2000" b="0" i="0" u="none" strike="noStrike" cap="none" normalizeH="0" baseline="0" dirty="0">
                          <a:ln>
                            <a:noFill/>
                          </a:ln>
                          <a:solidFill>
                            <a:srgbClr val="000000"/>
                          </a:solidFill>
                          <a:effectLst>
                            <a:outerShdw blurRad="38100" dist="38100" dir="2700000" algn="tl">
                              <a:srgbClr val="FFFFFF"/>
                            </a:outerShdw>
                          </a:effectLst>
                          <a:latin typeface="+mn-lt"/>
                          <a:ea typeface="Gill Sans" charset="0"/>
                          <a:cs typeface="Gill Sans" charset="0"/>
                          <a:sym typeface="Gill Sans" charset="0"/>
                        </a:rPr>
                        <a:t> ]</a:t>
                      </a:r>
                    </a:p>
                  </a:txBody>
                  <a:tcPr marL="38100" marR="38100" marT="38100" marB="381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solidFill>
                      <a:srgbClr val="9CB9C9">
                        <a:alpha val="65999"/>
                      </a:srgbClr>
                    </a:solid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outerShdw blurRad="38100" dist="38100" dir="2700000" algn="tl">
                              <a:srgbClr val="FFFFFF"/>
                            </a:outerShdw>
                          </a:effectLst>
                          <a:latin typeface="+mn-lt"/>
                          <a:ea typeface="Gill Sans" charset="0"/>
                          <a:cs typeface="Gill Sans" charset="0"/>
                          <a:sym typeface="Gill Sans" charset="0"/>
                        </a:rPr>
                        <a:t>Masse molaire </a:t>
                      </a:r>
                    </a:p>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outerShdw blurRad="38100" dist="38100" dir="2700000" algn="tl">
                              <a:srgbClr val="FFFFFF"/>
                            </a:outerShdw>
                          </a:effectLst>
                          <a:latin typeface="+mn-lt"/>
                          <a:ea typeface="Gill Sans" charset="0"/>
                          <a:cs typeface="Gill Sans" charset="0"/>
                          <a:sym typeface="Gill Sans" charset="0"/>
                        </a:rPr>
                        <a:t>[ g mol</a:t>
                      </a:r>
                      <a:r>
                        <a:rPr kumimoji="0" lang="de-DE" altLang="de-DE" sz="2000" b="0" i="0" u="none" strike="noStrike" cap="none" normalizeH="0" baseline="32000">
                          <a:ln>
                            <a:noFill/>
                          </a:ln>
                          <a:solidFill>
                            <a:srgbClr val="000000"/>
                          </a:solidFill>
                          <a:effectLst>
                            <a:outerShdw blurRad="38100" dist="38100" dir="2700000" algn="tl">
                              <a:srgbClr val="FFFFFF"/>
                            </a:outerShdw>
                          </a:effectLst>
                          <a:latin typeface="+mn-lt"/>
                          <a:ea typeface="Gill Sans" charset="0"/>
                          <a:cs typeface="Gill Sans" charset="0"/>
                          <a:sym typeface="Gill Sans" charset="0"/>
                        </a:rPr>
                        <a:t>–</a:t>
                      </a:r>
                      <a:r>
                        <a:rPr kumimoji="0" lang="de-DE" altLang="de-DE" sz="2000" b="0" i="0" u="none" strike="noStrike" cap="none" normalizeH="0" baseline="32000">
                          <a:ln>
                            <a:noFill/>
                          </a:ln>
                          <a:solidFill>
                            <a:srgbClr val="000000"/>
                          </a:solidFill>
                          <a:effectLst>
                            <a:outerShdw blurRad="38100" dist="38100" dir="2700000" algn="tl">
                              <a:srgbClr val="FFFFFF"/>
                            </a:outerShdw>
                          </a:effectLst>
                          <a:latin typeface="+mn-lt"/>
                          <a:ea typeface="Helvetica Neue" charset="0"/>
                          <a:cs typeface="Helvetica Neue" charset="0"/>
                          <a:sym typeface="Helvetica Neue" charset="0"/>
                        </a:rPr>
                        <a:t>1 </a:t>
                      </a:r>
                      <a:r>
                        <a:rPr kumimoji="0" lang="de-DE" altLang="de-DE" sz="2000" b="0" i="0" u="none" strike="noStrike" cap="none" normalizeH="0" baseline="0">
                          <a:ln>
                            <a:noFill/>
                          </a:ln>
                          <a:solidFill>
                            <a:srgbClr val="000000"/>
                          </a:solidFill>
                          <a:effectLst>
                            <a:outerShdw blurRad="38100" dist="38100" dir="2700000" algn="tl">
                              <a:srgbClr val="FFFFFF"/>
                            </a:outerShdw>
                          </a:effectLst>
                          <a:latin typeface="+mn-lt"/>
                          <a:ea typeface="Gill Sans" charset="0"/>
                          <a:cs typeface="Gill Sans" charset="0"/>
                          <a:sym typeface="Gill Sans" charset="0"/>
                        </a:rPr>
                        <a:t>]</a:t>
                      </a:r>
                    </a:p>
                  </a:txBody>
                  <a:tcPr marL="38100" marR="38100" marT="38100" marB="381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solidFill>
                      <a:srgbClr val="9CB9C9">
                        <a:alpha val="65999"/>
                      </a:srgbClr>
                    </a:solidFill>
                  </a:tcPr>
                </a:tc>
                <a:extLst>
                  <a:ext uri="{0D108BD9-81ED-4DB2-BD59-A6C34878D82A}">
                    <a16:rowId xmlns:a16="http://schemas.microsoft.com/office/drawing/2014/main" val="10000"/>
                  </a:ext>
                </a:extLst>
              </a:tr>
              <a:tr h="479330">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3200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32000">
                          <a:ln>
                            <a:noFill/>
                          </a:ln>
                          <a:solidFill>
                            <a:srgbClr val="000000"/>
                          </a:solidFill>
                          <a:effectLst/>
                          <a:latin typeface="+mn-lt"/>
                          <a:ea typeface="Gill Sans" charset="0"/>
                          <a:cs typeface="Gill Sans" charset="0"/>
                          <a:sym typeface="Gill Sans" charset="0"/>
                        </a:rPr>
                        <a:t> </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H</a:t>
                      </a: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99,985</a:t>
                      </a:r>
                      <a:endParaRPr kumimoji="0" lang="de-DE" altLang="de-DE" sz="2000" b="0" i="0" u="none" strike="noStrike" cap="none" normalizeH="0" baseline="0">
                        <a:ln>
                          <a:noFill/>
                        </a:ln>
                        <a:solidFill>
                          <a:srgbClr val="000000"/>
                        </a:solidFill>
                        <a:effectLst/>
                        <a:latin typeface="+mn-lt"/>
                        <a:ea typeface="+mn-ea" charset="0"/>
                        <a:cs typeface="+mn-ea"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,00783</a:t>
                      </a: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9330">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32000">
                          <a:ln>
                            <a:noFill/>
                          </a:ln>
                          <a:solidFill>
                            <a:srgbClr val="000000"/>
                          </a:solidFill>
                          <a:effectLst/>
                          <a:latin typeface="+mn-lt"/>
                          <a:ea typeface="Gill Sans" charset="0"/>
                          <a:cs typeface="Gill Sans" charset="0"/>
                          <a:sym typeface="Gill Sans" charset="0"/>
                        </a:rPr>
                        <a:t>2 </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H</a:t>
                      </a: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0,0</a:t>
                      </a:r>
                      <a:r>
                        <a:rPr kumimoji="0" lang="de-DE" altLang="de-DE" sz="2000" b="0" i="0" u="none" strike="noStrike" cap="none" normalizeH="0" baseline="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5</a:t>
                      </a: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2,0</a:t>
                      </a:r>
                      <a:r>
                        <a:rPr kumimoji="0" lang="de-DE" altLang="de-DE" sz="2000" b="0" i="0" u="none" strike="noStrike" cap="none" normalizeH="0" baseline="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4</a:t>
                      </a:r>
                      <a:r>
                        <a:rPr kumimoji="0" lang="de-DE" altLang="de-DE" sz="2000" b="0" i="0" u="none" strike="noStrike" cap="none" normalizeH="0" baseline="0">
                          <a:ln>
                            <a:noFill/>
                          </a:ln>
                          <a:solidFill>
                            <a:srgbClr val="000000"/>
                          </a:solidFill>
                          <a:effectLst/>
                          <a:latin typeface="+mn-lt"/>
                          <a:ea typeface="Helvetica Neue" charset="0"/>
                          <a:cs typeface="Helvetica Neue" charset="0"/>
                          <a:sym typeface="Helvetica Neue" charset="0"/>
                        </a:rPr>
                        <a:t>1</a:t>
                      </a:r>
                      <a:endPar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330">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3200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32000">
                          <a:ln>
                            <a:noFill/>
                          </a:ln>
                          <a:solidFill>
                            <a:srgbClr val="000000"/>
                          </a:solidFill>
                          <a:effectLst/>
                          <a:latin typeface="+mn-lt"/>
                          <a:ea typeface="Gill Sans" charset="0"/>
                          <a:cs typeface="Gill Sans" charset="0"/>
                          <a:sym typeface="Gill Sans" charset="0"/>
                        </a:rPr>
                        <a:t>2</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 C</a:t>
                      </a: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98,9</a:t>
                      </a:r>
                      <a:endParaRPr kumimoji="0" lang="de-DE" altLang="de-DE" sz="2000" b="0" i="0" u="none" strike="noStrike" cap="none" normalizeH="0" baseline="0">
                        <a:ln>
                          <a:noFill/>
                        </a:ln>
                        <a:solidFill>
                          <a:srgbClr val="000000"/>
                        </a:solidFill>
                        <a:effectLst/>
                        <a:latin typeface="+mn-lt"/>
                        <a:ea typeface="+mn-ea" charset="0"/>
                        <a:cs typeface="+mn-ea"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2,00000</a:t>
                      </a: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9330">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3200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32000">
                          <a:ln>
                            <a:noFill/>
                          </a:ln>
                          <a:solidFill>
                            <a:srgbClr val="000000"/>
                          </a:solidFill>
                          <a:effectLst/>
                          <a:latin typeface="+mn-lt"/>
                          <a:ea typeface="Gill Sans" charset="0"/>
                          <a:cs typeface="Gill Sans" charset="0"/>
                          <a:sym typeface="Gill Sans" charset="0"/>
                        </a:rPr>
                        <a:t>3</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 C</a:t>
                      </a: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a:t>
                      </a:r>
                      <a:r>
                        <a:rPr kumimoji="0" lang="de-DE" altLang="de-DE" sz="2000" b="0" i="0" u="none" strike="noStrike" cap="none" normalizeH="0" baseline="0">
                          <a:ln>
                            <a:noFill/>
                          </a:ln>
                          <a:solidFill>
                            <a:srgbClr val="000000"/>
                          </a:solidFill>
                          <a:effectLst/>
                          <a:latin typeface="+mn-lt"/>
                          <a:ea typeface="Helvetica Neue" charset="0"/>
                          <a:cs typeface="Helvetica Neue" charset="0"/>
                          <a:sym typeface="Helvetica Neue" charset="0"/>
                        </a:rPr>
                        <a:t>1</a:t>
                      </a:r>
                      <a:endPar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3,00335</a:t>
                      </a: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330">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3200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32000">
                          <a:ln>
                            <a:noFill/>
                          </a:ln>
                          <a:solidFill>
                            <a:srgbClr val="000000"/>
                          </a:solidFill>
                          <a:effectLst/>
                          <a:latin typeface="+mn-lt"/>
                          <a:ea typeface="Gill Sans" charset="0"/>
                          <a:cs typeface="Gill Sans" charset="0"/>
                          <a:sym typeface="Gill Sans" charset="0"/>
                        </a:rPr>
                        <a:t>6</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 O</a:t>
                      </a: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99,762</a:t>
                      </a:r>
                      <a:endParaRPr kumimoji="0" lang="de-DE" altLang="de-DE" sz="2000" b="0" i="0" u="none" strike="noStrike" cap="none" normalizeH="0" baseline="0">
                        <a:ln>
                          <a:noFill/>
                        </a:ln>
                        <a:solidFill>
                          <a:srgbClr val="000000"/>
                        </a:solidFill>
                        <a:effectLst/>
                        <a:latin typeface="+mn-lt"/>
                        <a:ea typeface="+mn-ea" charset="0"/>
                        <a:cs typeface="+mn-ea"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5,9949</a:t>
                      </a:r>
                      <a:r>
                        <a:rPr kumimoji="0" lang="de-DE" altLang="de-DE" sz="2000" b="0" i="0" u="none" strike="noStrike" cap="none" normalizeH="0" baseline="0">
                          <a:ln>
                            <a:noFill/>
                          </a:ln>
                          <a:solidFill>
                            <a:srgbClr val="000000"/>
                          </a:solidFill>
                          <a:effectLst/>
                          <a:latin typeface="+mn-lt"/>
                          <a:ea typeface="Helvetica Neue" charset="0"/>
                          <a:cs typeface="Helvetica Neue" charset="0"/>
                          <a:sym typeface="Helvetica Neue" charset="0"/>
                        </a:rPr>
                        <a:t>1</a:t>
                      </a:r>
                      <a:endPar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9330">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3200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32000">
                          <a:ln>
                            <a:noFill/>
                          </a:ln>
                          <a:solidFill>
                            <a:srgbClr val="000000"/>
                          </a:solidFill>
                          <a:effectLst/>
                          <a:latin typeface="+mn-lt"/>
                          <a:ea typeface="Gill Sans" charset="0"/>
                          <a:cs typeface="Gill Sans" charset="0"/>
                          <a:sym typeface="Gill Sans" charset="0"/>
                        </a:rPr>
                        <a:t>7</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 O</a:t>
                      </a: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0,038</a:t>
                      </a:r>
                      <a:endParaRPr kumimoji="0" lang="de-DE" altLang="de-DE" sz="2000" b="0" i="0" u="none" strike="noStrike" cap="none" normalizeH="0" baseline="0">
                        <a:ln>
                          <a:noFill/>
                        </a:ln>
                        <a:solidFill>
                          <a:srgbClr val="000000"/>
                        </a:solidFill>
                        <a:effectLst/>
                        <a:latin typeface="+mn-lt"/>
                        <a:ea typeface="+mn-ea" charset="0"/>
                        <a:cs typeface="+mn-ea"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6,999</a:t>
                      </a:r>
                      <a:r>
                        <a:rPr kumimoji="0" lang="de-DE" altLang="de-DE" sz="2000" b="0" i="0" u="none" strike="noStrike" cap="none" normalizeH="0" baseline="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3</a:t>
                      </a: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9330">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3200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32000">
                          <a:ln>
                            <a:noFill/>
                          </a:ln>
                          <a:solidFill>
                            <a:srgbClr val="000000"/>
                          </a:solidFill>
                          <a:effectLst/>
                          <a:latin typeface="+mn-lt"/>
                          <a:ea typeface="Gill Sans" charset="0"/>
                          <a:cs typeface="Gill Sans" charset="0"/>
                          <a:sym typeface="Gill Sans" charset="0"/>
                        </a:rPr>
                        <a:t>8</a:t>
                      </a:r>
                      <a:r>
                        <a:rPr kumimoji="0" lang="de-DE" altLang="de-DE" sz="2000" b="0" i="0" u="none" strike="noStrike" cap="none" normalizeH="0" baseline="0">
                          <a:ln>
                            <a:noFill/>
                          </a:ln>
                          <a:solidFill>
                            <a:srgbClr val="000000"/>
                          </a:solidFill>
                          <a:effectLst/>
                          <a:latin typeface="+mn-lt"/>
                          <a:ea typeface="Gill Sans" charset="0"/>
                          <a:cs typeface="Gill Sans" charset="0"/>
                          <a:sym typeface="Gill Sans" charset="0"/>
                        </a:rPr>
                        <a:t> O</a:t>
                      </a: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dirty="0">
                          <a:ln>
                            <a:noFill/>
                          </a:ln>
                          <a:solidFill>
                            <a:srgbClr val="000000"/>
                          </a:solidFill>
                          <a:effectLst/>
                          <a:latin typeface="+mn-lt"/>
                          <a:ea typeface="Gill Sans" charset="0"/>
                          <a:cs typeface="Gill Sans" charset="0"/>
                          <a:sym typeface="Gill Sans" charset="0"/>
                        </a:rPr>
                        <a:t>0,2</a:t>
                      </a:r>
                      <a:endParaRPr kumimoji="0" lang="de-DE" altLang="de-DE" sz="2000" b="0" i="0" u="none" strike="noStrike" cap="none" normalizeH="0" baseline="0" dirty="0">
                        <a:ln>
                          <a:noFill/>
                        </a:ln>
                        <a:solidFill>
                          <a:srgbClr val="000000"/>
                        </a:solidFill>
                        <a:effectLst/>
                        <a:latin typeface="+mn-lt"/>
                        <a:ea typeface="+mn-ea" charset="0"/>
                        <a:cs typeface="+mn-ea" charset="0"/>
                        <a:sym typeface="Gill Sans" charset="0"/>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tc>
                  <a:txBody>
                    <a:bodyPr/>
                    <a:lstStyle>
                      <a:lvl1pPr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1pPr>
                      <a:lvl2pPr marL="1333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2pPr>
                      <a:lvl3pPr marL="1778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3pPr>
                      <a:lvl4pPr marL="22225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4pPr>
                      <a:lvl5pPr marL="2667000" indent="-571500" algn="l">
                        <a:spcBef>
                          <a:spcPts val="4800"/>
                        </a:spcBef>
                        <a:buSzPct val="171000"/>
                        <a:tabLst>
                          <a:tab pos="1168400" algn="l"/>
                        </a:tabLst>
                        <a:defRPr sz="3800">
                          <a:solidFill>
                            <a:srgbClr val="000000"/>
                          </a:solidFill>
                          <a:latin typeface="Gill Sans" charset="0"/>
                          <a:ea typeface="Gill Sans" charset="0"/>
                          <a:cs typeface="Gill Sans" charset="0"/>
                          <a:sym typeface="Gill Sans" charset="0"/>
                        </a:defRPr>
                      </a:lvl5pPr>
                      <a:lvl6pPr marL="31242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6pPr>
                      <a:lvl7pPr marL="35814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7pPr>
                      <a:lvl8pPr marL="40386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8pPr>
                      <a:lvl9pPr marL="4495800" indent="-571500" fontAlgn="base" hangingPunct="0">
                        <a:spcBef>
                          <a:spcPts val="4800"/>
                        </a:spcBef>
                        <a:spcAft>
                          <a:spcPct val="0"/>
                        </a:spcAft>
                        <a:buSzPct val="171000"/>
                        <a:tabLst>
                          <a:tab pos="1168400" algn="l"/>
                        </a:tabLst>
                        <a:defRPr sz="3800">
                          <a:solidFill>
                            <a:srgbClr val="000000"/>
                          </a:solidFill>
                          <a:latin typeface="Gill Sans" charset="0"/>
                          <a:ea typeface="Gill Sans" charset="0"/>
                          <a:cs typeface="Gill Sans" charset="0"/>
                          <a:sym typeface="Gill Sans"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tab pos="1168400" algn="l"/>
                        </a:tabLst>
                      </a:pPr>
                      <a:r>
                        <a:rPr kumimoji="0" lang="de-DE" altLang="de-DE" sz="2000" b="0" i="0" u="none" strike="noStrike" cap="none" normalizeH="0" baseline="0" dirty="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0" dirty="0">
                          <a:ln>
                            <a:noFill/>
                          </a:ln>
                          <a:solidFill>
                            <a:srgbClr val="000000"/>
                          </a:solidFill>
                          <a:effectLst/>
                          <a:latin typeface="+mn-lt"/>
                          <a:ea typeface="Gill Sans" charset="0"/>
                          <a:cs typeface="Gill Sans" charset="0"/>
                          <a:sym typeface="Gill Sans" charset="0"/>
                        </a:rPr>
                        <a:t>7,999</a:t>
                      </a:r>
                      <a:r>
                        <a:rPr kumimoji="0" lang="de-DE" altLang="de-DE" sz="2000" b="0" i="0" u="none" strike="noStrike" cap="none" normalizeH="0" baseline="0" dirty="0">
                          <a:ln>
                            <a:noFill/>
                          </a:ln>
                          <a:solidFill>
                            <a:srgbClr val="000000"/>
                          </a:solidFill>
                          <a:effectLst/>
                          <a:latin typeface="+mn-lt"/>
                          <a:ea typeface="Helvetica Neue" charset="0"/>
                          <a:cs typeface="Helvetica Neue" charset="0"/>
                          <a:sym typeface="Helvetica Neue" charset="0"/>
                        </a:rPr>
                        <a:t>1</a:t>
                      </a:r>
                      <a:r>
                        <a:rPr kumimoji="0" lang="de-DE" altLang="de-DE" sz="2000" b="0" i="0" u="none" strike="noStrike" cap="none" normalizeH="0" baseline="0" dirty="0">
                          <a:ln>
                            <a:noFill/>
                          </a:ln>
                          <a:solidFill>
                            <a:srgbClr val="000000"/>
                          </a:solidFill>
                          <a:effectLst/>
                          <a:latin typeface="+mn-lt"/>
                          <a:ea typeface="Gill Sans" charset="0"/>
                          <a:cs typeface="Gill Sans" charset="0"/>
                          <a:sym typeface="Gill Sans" charset="0"/>
                        </a:rPr>
                        <a:t>6</a:t>
                      </a: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6" name="Text Box 97">
            <a:extLst>
              <a:ext uri="{FF2B5EF4-FFF2-40B4-BE49-F238E27FC236}">
                <a16:creationId xmlns:a16="http://schemas.microsoft.com/office/drawing/2014/main" id="{53877AF2-6467-48CA-9A6F-1843125E3308}"/>
              </a:ext>
            </a:extLst>
          </p:cNvPr>
          <p:cNvSpPr txBox="1">
            <a:spLocks/>
          </p:cNvSpPr>
          <p:nvPr/>
        </p:nvSpPr>
        <p:spPr bwMode="auto">
          <a:xfrm>
            <a:off x="5324852" y="3070978"/>
            <a:ext cx="187551" cy="287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1800" baseline="-6000" dirty="0">
                <a:latin typeface="Helvetica Neue"/>
                <a:ea typeface="Helvetica Neue"/>
                <a:cs typeface="Helvetica Neue"/>
                <a:sym typeface="Helvetica Neue"/>
              </a:rPr>
              <a:t>1</a:t>
            </a:r>
          </a:p>
        </p:txBody>
      </p:sp>
      <p:sp>
        <p:nvSpPr>
          <p:cNvPr id="17" name="Text Box 98">
            <a:extLst>
              <a:ext uri="{FF2B5EF4-FFF2-40B4-BE49-F238E27FC236}">
                <a16:creationId xmlns:a16="http://schemas.microsoft.com/office/drawing/2014/main" id="{0B180ED0-E9C1-446A-8468-60DF37ADFA32}"/>
              </a:ext>
            </a:extLst>
          </p:cNvPr>
          <p:cNvSpPr txBox="1">
            <a:spLocks/>
          </p:cNvSpPr>
          <p:nvPr/>
        </p:nvSpPr>
        <p:spPr bwMode="auto">
          <a:xfrm>
            <a:off x="5337552" y="3588503"/>
            <a:ext cx="187551" cy="287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1800" baseline="-6000" dirty="0">
                <a:latin typeface="Helvetica Neue"/>
                <a:ea typeface="Helvetica Neue"/>
                <a:cs typeface="Helvetica Neue"/>
                <a:sym typeface="Helvetica Neue"/>
              </a:rPr>
              <a:t>1</a:t>
            </a:r>
          </a:p>
        </p:txBody>
      </p:sp>
      <p:sp>
        <p:nvSpPr>
          <p:cNvPr id="18" name="Text Box 99">
            <a:extLst>
              <a:ext uri="{FF2B5EF4-FFF2-40B4-BE49-F238E27FC236}">
                <a16:creationId xmlns:a16="http://schemas.microsoft.com/office/drawing/2014/main" id="{DEC0F120-7911-4058-938F-4FFADF74F880}"/>
              </a:ext>
            </a:extLst>
          </p:cNvPr>
          <p:cNvSpPr txBox="1">
            <a:spLocks/>
          </p:cNvSpPr>
          <p:nvPr/>
        </p:nvSpPr>
        <p:spPr bwMode="auto">
          <a:xfrm>
            <a:off x="5358793" y="4106028"/>
            <a:ext cx="181139" cy="287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1800" baseline="-6000" dirty="0"/>
              <a:t>6</a:t>
            </a:r>
          </a:p>
        </p:txBody>
      </p:sp>
      <p:sp>
        <p:nvSpPr>
          <p:cNvPr id="19" name="Text Box 100">
            <a:extLst>
              <a:ext uri="{FF2B5EF4-FFF2-40B4-BE49-F238E27FC236}">
                <a16:creationId xmlns:a16="http://schemas.microsoft.com/office/drawing/2014/main" id="{5A31CAF4-CD82-4188-88A9-DD83E84E02EE}"/>
              </a:ext>
            </a:extLst>
          </p:cNvPr>
          <p:cNvSpPr txBox="1">
            <a:spLocks/>
          </p:cNvSpPr>
          <p:nvPr/>
        </p:nvSpPr>
        <p:spPr bwMode="auto">
          <a:xfrm>
            <a:off x="5357427" y="4554016"/>
            <a:ext cx="181139" cy="287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1800" baseline="-6000" dirty="0"/>
              <a:t>6</a:t>
            </a:r>
          </a:p>
        </p:txBody>
      </p:sp>
      <p:sp>
        <p:nvSpPr>
          <p:cNvPr id="20" name="Text Box 101">
            <a:extLst>
              <a:ext uri="{FF2B5EF4-FFF2-40B4-BE49-F238E27FC236}">
                <a16:creationId xmlns:a16="http://schemas.microsoft.com/office/drawing/2014/main" id="{44B92A16-A99C-45EE-AA56-6B0709B896F3}"/>
              </a:ext>
            </a:extLst>
          </p:cNvPr>
          <p:cNvSpPr txBox="1">
            <a:spLocks/>
          </p:cNvSpPr>
          <p:nvPr/>
        </p:nvSpPr>
        <p:spPr bwMode="auto">
          <a:xfrm>
            <a:off x="5358030" y="5024669"/>
            <a:ext cx="181139" cy="287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1800" baseline="-6000" dirty="0"/>
              <a:t>8</a:t>
            </a:r>
          </a:p>
        </p:txBody>
      </p:sp>
      <p:sp>
        <p:nvSpPr>
          <p:cNvPr id="21" name="Text Box 102">
            <a:extLst>
              <a:ext uri="{FF2B5EF4-FFF2-40B4-BE49-F238E27FC236}">
                <a16:creationId xmlns:a16="http://schemas.microsoft.com/office/drawing/2014/main" id="{C04DA56F-A3B6-48D0-BE11-6C5281ADEB7B}"/>
              </a:ext>
            </a:extLst>
          </p:cNvPr>
          <p:cNvSpPr txBox="1">
            <a:spLocks/>
          </p:cNvSpPr>
          <p:nvPr/>
        </p:nvSpPr>
        <p:spPr bwMode="auto">
          <a:xfrm>
            <a:off x="5357427" y="5986756"/>
            <a:ext cx="181139" cy="287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1800" baseline="-6000" dirty="0"/>
              <a:t>8</a:t>
            </a:r>
          </a:p>
        </p:txBody>
      </p:sp>
      <p:sp>
        <p:nvSpPr>
          <p:cNvPr id="22" name="Text Box 103">
            <a:extLst>
              <a:ext uri="{FF2B5EF4-FFF2-40B4-BE49-F238E27FC236}">
                <a16:creationId xmlns:a16="http://schemas.microsoft.com/office/drawing/2014/main" id="{4E659E28-9308-4F38-99F4-2C8FE1E4543A}"/>
              </a:ext>
            </a:extLst>
          </p:cNvPr>
          <p:cNvSpPr txBox="1">
            <a:spLocks/>
          </p:cNvSpPr>
          <p:nvPr/>
        </p:nvSpPr>
        <p:spPr bwMode="auto">
          <a:xfrm>
            <a:off x="5358793" y="5488896"/>
            <a:ext cx="181139" cy="287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4200">
                <a:solidFill>
                  <a:srgbClr val="000000"/>
                </a:solidFill>
                <a:latin typeface="Gill Sans"/>
                <a:ea typeface="Gill Sans"/>
                <a:cs typeface="Gill Sans"/>
                <a:sym typeface="Gill Sans"/>
              </a:defRPr>
            </a:lvl1pPr>
            <a:lvl2pPr marL="742950" indent="-285750">
              <a:defRPr sz="4200">
                <a:solidFill>
                  <a:srgbClr val="000000"/>
                </a:solidFill>
                <a:latin typeface="Gill Sans"/>
                <a:ea typeface="Gill Sans"/>
                <a:cs typeface="Gill Sans"/>
                <a:sym typeface="Gill Sans"/>
              </a:defRPr>
            </a:lvl2pPr>
            <a:lvl3pPr marL="1143000">
              <a:defRPr sz="4200">
                <a:solidFill>
                  <a:srgbClr val="000000"/>
                </a:solidFill>
                <a:latin typeface="Gill Sans"/>
                <a:ea typeface="Gill Sans"/>
                <a:cs typeface="Gill Sans"/>
                <a:sym typeface="Gill Sans"/>
              </a:defRPr>
            </a:lvl3pPr>
            <a:lvl4pPr marL="1600200" indent="-228600">
              <a:defRPr sz="4200">
                <a:solidFill>
                  <a:srgbClr val="000000"/>
                </a:solidFill>
                <a:latin typeface="Gill Sans"/>
                <a:ea typeface="Gill Sans"/>
                <a:cs typeface="Gill Sans"/>
                <a:sym typeface="Gill Sans"/>
              </a:defRPr>
            </a:lvl4pPr>
            <a:lvl5pPr marL="2057400" indent="-228600">
              <a:defRPr sz="4200">
                <a:solidFill>
                  <a:srgbClr val="000000"/>
                </a:solidFill>
                <a:latin typeface="Gill Sans"/>
                <a:ea typeface="Gill Sans"/>
                <a:cs typeface="Gill Sans"/>
                <a:sym typeface="Gill Sans"/>
              </a:defRPr>
            </a:lvl5pPr>
            <a:lvl6pPr marL="25146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6pPr>
            <a:lvl7pPr marL="29718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7pPr>
            <a:lvl8pPr marL="34290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8pPr>
            <a:lvl9pPr marL="3886200" indent="-228600" defTabSz="584200" eaLnBrk="0" fontAlgn="base" hangingPunct="0">
              <a:spcBef>
                <a:spcPct val="0"/>
              </a:spcBef>
              <a:spcAft>
                <a:spcPct val="0"/>
              </a:spcAft>
              <a:defRPr sz="4200">
                <a:solidFill>
                  <a:srgbClr val="000000"/>
                </a:solidFill>
                <a:latin typeface="Gill Sans"/>
                <a:ea typeface="Gill Sans"/>
                <a:cs typeface="Gill Sans"/>
                <a:sym typeface="Gill Sans"/>
              </a:defRPr>
            </a:lvl9pPr>
          </a:lstStyle>
          <a:p>
            <a:pPr algn="ctr" eaLnBrk="1"/>
            <a:r>
              <a:rPr lang="fr-FR" altLang="de-DE" sz="1800" baseline="-6000" dirty="0"/>
              <a:t>8</a:t>
            </a:r>
          </a:p>
        </p:txBody>
      </p:sp>
    </p:spTree>
    <p:extLst>
      <p:ext uri="{BB962C8B-B14F-4D97-AF65-F5344CB8AC3E}">
        <p14:creationId xmlns:p14="http://schemas.microsoft.com/office/powerpoint/2010/main" val="270433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26A8-4F4A-4147-906B-FA34B82FC79B}"/>
              </a:ext>
            </a:extLst>
          </p:cNvPr>
          <p:cNvSpPr>
            <a:spLocks noGrp="1"/>
          </p:cNvSpPr>
          <p:nvPr>
            <p:ph type="title"/>
          </p:nvPr>
        </p:nvSpPr>
        <p:spPr/>
        <p:txBody>
          <a:bodyPr/>
          <a:lstStyle/>
          <a:p>
            <a:r>
              <a:rPr lang="fr-CH" noProof="0" dirty="0"/>
              <a:t>Tableau périodique des éléments</a:t>
            </a:r>
          </a:p>
        </p:txBody>
      </p:sp>
      <p:sp>
        <p:nvSpPr>
          <p:cNvPr id="4" name="Slide Number Placeholder 3">
            <a:extLst>
              <a:ext uri="{FF2B5EF4-FFF2-40B4-BE49-F238E27FC236}">
                <a16:creationId xmlns:a16="http://schemas.microsoft.com/office/drawing/2014/main" id="{E386BFC0-2FEC-4D57-B1C8-6DBE0DF50BBE}"/>
              </a:ext>
            </a:extLst>
          </p:cNvPr>
          <p:cNvSpPr>
            <a:spLocks noGrp="1"/>
          </p:cNvSpPr>
          <p:nvPr>
            <p:ph type="sldNum" sz="quarter" idx="12"/>
          </p:nvPr>
        </p:nvSpPr>
        <p:spPr/>
        <p:txBody>
          <a:bodyPr/>
          <a:lstStyle/>
          <a:p>
            <a:fld id="{4433E520-1D85-46A9-8BDE-2062695E2DA8}" type="slidenum">
              <a:rPr lang="de-CH" smtClean="0"/>
              <a:t>9</a:t>
            </a:fld>
            <a:endParaRPr lang="de-CH"/>
          </a:p>
        </p:txBody>
      </p:sp>
      <p:grpSp>
        <p:nvGrpSpPr>
          <p:cNvPr id="7" name="Group 6">
            <a:extLst>
              <a:ext uri="{FF2B5EF4-FFF2-40B4-BE49-F238E27FC236}">
                <a16:creationId xmlns:a16="http://schemas.microsoft.com/office/drawing/2014/main" id="{63046A74-4E7B-4273-B982-F09A885A98A4}"/>
              </a:ext>
            </a:extLst>
          </p:cNvPr>
          <p:cNvGrpSpPr>
            <a:grpSpLocks noChangeAspect="1"/>
          </p:cNvGrpSpPr>
          <p:nvPr/>
        </p:nvGrpSpPr>
        <p:grpSpPr>
          <a:xfrm>
            <a:off x="1323975" y="1233398"/>
            <a:ext cx="9544050" cy="5624602"/>
            <a:chOff x="977900" y="1911350"/>
            <a:chExt cx="11337925" cy="6681788"/>
          </a:xfrm>
        </p:grpSpPr>
        <p:pic>
          <p:nvPicPr>
            <p:cNvPr id="5" name="Picture 1" descr="Periodic-table.png">
              <a:extLst>
                <a:ext uri="{FF2B5EF4-FFF2-40B4-BE49-F238E27FC236}">
                  <a16:creationId xmlns:a16="http://schemas.microsoft.com/office/drawing/2014/main" id="{AF08D30B-DC4E-4C82-AD60-07AFB8DFF0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7900" y="1911350"/>
              <a:ext cx="11337925" cy="668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4">
              <a:extLst>
                <a:ext uri="{FF2B5EF4-FFF2-40B4-BE49-F238E27FC236}">
                  <a16:creationId xmlns:a16="http://schemas.microsoft.com/office/drawing/2014/main" id="{B3A18ECF-0CF1-453F-9868-29130E924C41}"/>
                </a:ext>
              </a:extLst>
            </p:cNvPr>
            <p:cNvSpPr>
              <a:spLocks/>
            </p:cNvSpPr>
            <p:nvPr/>
          </p:nvSpPr>
          <p:spPr bwMode="auto">
            <a:xfrm>
              <a:off x="9329738" y="2643188"/>
              <a:ext cx="582612" cy="676275"/>
            </a:xfrm>
            <a:prstGeom prst="rect">
              <a:avLst/>
            </a:prstGeom>
            <a:noFill/>
            <a:ln w="50800" cap="flat" cmpd="sng">
              <a:solidFill>
                <a:srgbClr val="FF26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eaLnBrk="1">
                <a:defRPr/>
              </a:pPr>
              <a:endParaRPr lang="de-DE" altLang="de-DE" sz="40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grpSp>
    </p:spTree>
    <p:extLst>
      <p:ext uri="{BB962C8B-B14F-4D97-AF65-F5344CB8AC3E}">
        <p14:creationId xmlns:p14="http://schemas.microsoft.com/office/powerpoint/2010/main" val="3066289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5e999354-673e-40f3-908d-ee698c99adaf"/>
  <p:tag name="SLIDO_EVENT_SECTION_UUID" val="43db7540-f181-4536-b7f6-fa8968813e57"/>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jU3OTY2MjZ9"/>
  <p:tag name="SLIDO_TYPE" val="SlidoPoll"/>
  <p:tag name="SLIDO_POLL_UUID" val="60118404-3158-419c-82db-36d247af7a5c"/>
  <p:tag name="SLIDO_TIMELINE" val="W3sicG9sbFF1ZXN0aW9uVXVpZCI6IjMxYTI4MWVjLTRjMDYtNGU3Mi1iNGZkLWJmZWRiZjU2NmFmYiIsInNob3dSZXN1bHRzIjpmYWxzZSwic2hvd0NvcnJlY3RBbnN3ZXJzIjpmYWxzZSwidm90aW5nTG9ja2VkIjpmYWxzZX0seyJwb2xsUXVlc3Rpb25VdWlkIjoiMzFhMjgxZWMtNGMwNi00ZTcyLWI0ZmQtYmZlZGJmNTY2YWZiIiwic2hvd1Jlc3VsdHMiOnRydWUsInNob3dDb3JyZWN0QW5zd2VycyI6ZmFsc2UsInZvdGluZ0xvY2tlZCI6ZmFsc2V9XQ=="/>
</p:tagLst>
</file>

<file path=ppt/tags/tag3.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4.xml><?xml version="1.0" encoding="utf-8"?>
<p:tagLst xmlns:a="http://schemas.openxmlformats.org/drawingml/2006/main" xmlns:r="http://schemas.openxmlformats.org/officeDocument/2006/relationships" xmlns:p="http://schemas.openxmlformats.org/presentationml/2006/main">
  <p:tag name="SLIDO_ELEMENT" val="dotty"/>
</p:tagLst>
</file>

<file path=ppt/tags/tag5.xml><?xml version="1.0" encoding="utf-8"?>
<p:tagLst xmlns:a="http://schemas.openxmlformats.org/drawingml/2006/main" xmlns:r="http://schemas.openxmlformats.org/officeDocument/2006/relationships" xmlns:p="http://schemas.openxmlformats.org/presentationml/2006/main">
  <p:tag name="SLIDO_ELEMENT" val="logo"/>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7534</TotalTime>
  <Words>2311</Words>
  <Application>Microsoft Office PowerPoint</Application>
  <PresentationFormat>Widescreen</PresentationFormat>
  <Paragraphs>260</Paragraphs>
  <Slides>20</Slides>
  <Notes>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Cambria Math</vt:lpstr>
      <vt:lpstr>Gill Sans</vt:lpstr>
      <vt:lpstr>Glegoo Regular</vt:lpstr>
      <vt:lpstr>Helvetica Neue</vt:lpstr>
      <vt:lpstr>Impact</vt:lpstr>
      <vt:lpstr>Times New Roman</vt:lpstr>
      <vt:lpstr>Office Theme</vt:lpstr>
      <vt:lpstr>PowerPoint Presentation</vt:lpstr>
      <vt:lpstr>La définition du kilogramme et mètre</vt:lpstr>
      <vt:lpstr>Système international d’unités (SI)</vt:lpstr>
      <vt:lpstr>Numéro atomique</vt:lpstr>
      <vt:lpstr>Masse atomique</vt:lpstr>
      <vt:lpstr>PowerPoint Presentation</vt:lpstr>
      <vt:lpstr>Mole</vt:lpstr>
      <vt:lpstr>Isotopes</vt:lpstr>
      <vt:lpstr>Tableau périodique des éléments</vt:lpstr>
      <vt:lpstr>Eléments naturels</vt:lpstr>
      <vt:lpstr>Datation par le carbone 14</vt:lpstr>
      <vt:lpstr>Formule moléculaire</vt:lpstr>
      <vt:lpstr>Formule brute</vt:lpstr>
      <vt:lpstr>Concentration des solutions</vt:lpstr>
      <vt:lpstr>Concentration des solutions</vt:lpstr>
      <vt:lpstr>Analyse élémentaire</vt:lpstr>
      <vt:lpstr>Exemple de résolution de problème</vt:lpstr>
      <vt:lpstr>Exemple de résolution de problème</vt:lpstr>
      <vt:lpstr>Exemple de résolution de problème</vt:lpstr>
      <vt:lpstr>Masse équivalente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Beat Fierz</dc:creator>
  <cp:lastModifiedBy>Beat Fierz</cp:lastModifiedBy>
  <cp:revision>58</cp:revision>
  <cp:lastPrinted>2023-09-24T21:15:51Z</cp:lastPrinted>
  <dcterms:created xsi:type="dcterms:W3CDTF">2023-08-21T15:28:16Z</dcterms:created>
  <dcterms:modified xsi:type="dcterms:W3CDTF">2024-09-08T15:01:32Z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1.6.1.4122</vt:lpwstr>
  </property>
</Properties>
</file>